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 id="258" r:id="rId4"/>
    <p:sldId id="259" r:id="rId5"/>
    <p:sldId id="260" r:id="rId6"/>
    <p:sldId id="261" r:id="rId7"/>
    <p:sldId id="263" r:id="rId8"/>
    <p:sldId id="262"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9144000" cy="6858000" type="screen4x3"/>
  <p:notesSz cx="6858000" cy="9144000"/>
  <p:defaultText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3" d="100"/>
          <a:sy n="73" d="100"/>
        </p:scale>
        <p:origin x="-1074" y="-10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s-ES" smtClean="0"/>
              <a:t>Haga clic para modificar el estilo de título del patrón</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 smtClean="0"/>
              <a:t>Haga clic para modificar el estilo de subtítulo del patrón</a:t>
            </a:r>
            <a:endParaRPr kumimoji="0" lang="en-US"/>
          </a:p>
        </p:txBody>
      </p:sp>
      <p:sp>
        <p:nvSpPr>
          <p:cNvPr id="30" name="Date Placeholder 29"/>
          <p:cNvSpPr>
            <a:spLocks noGrp="1"/>
          </p:cNvSpPr>
          <p:nvPr>
            <p:ph type="dt" sz="half" idx="10"/>
          </p:nvPr>
        </p:nvSpPr>
        <p:spPr/>
        <p:txBody>
          <a:bodyPr/>
          <a:lstStyle/>
          <a:p>
            <a:fld id="{C9E1DB96-7292-4739-B3F6-161C60422EF4}" type="datetimeFigureOut">
              <a:rPr lang="es-MX" smtClean="0"/>
              <a:t>02/05/2013</a:t>
            </a:fld>
            <a:endParaRPr lang="es-MX"/>
          </a:p>
        </p:txBody>
      </p:sp>
      <p:sp>
        <p:nvSpPr>
          <p:cNvPr id="19" name="Footer Placeholder 18"/>
          <p:cNvSpPr>
            <a:spLocks noGrp="1"/>
          </p:cNvSpPr>
          <p:nvPr>
            <p:ph type="ftr" sz="quarter" idx="11"/>
          </p:nvPr>
        </p:nvSpPr>
        <p:spPr/>
        <p:txBody>
          <a:bodyPr/>
          <a:lstStyle/>
          <a:p>
            <a:endParaRPr lang="es-MX"/>
          </a:p>
        </p:txBody>
      </p:sp>
      <p:sp>
        <p:nvSpPr>
          <p:cNvPr id="27" name="Slide Number Placeholder 26"/>
          <p:cNvSpPr>
            <a:spLocks noGrp="1"/>
          </p:cNvSpPr>
          <p:nvPr>
            <p:ph type="sldNum" sz="quarter" idx="12"/>
          </p:nvPr>
        </p:nvSpPr>
        <p:spPr/>
        <p:txBody>
          <a:bodyPr/>
          <a:lstStyle/>
          <a:p>
            <a:fld id="{04B2DBCE-9025-4AA7-8C33-FE219535EA79}" type="slidenum">
              <a:rPr lang="es-MX" smtClean="0"/>
              <a:t>‹Nº›</a:t>
            </a:fld>
            <a:endParaRPr lang="es-MX"/>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s-ES" smtClean="0"/>
              <a:t>Haga clic para modificar el estilo de título del patrón</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Date Placeholder 3"/>
          <p:cNvSpPr>
            <a:spLocks noGrp="1"/>
          </p:cNvSpPr>
          <p:nvPr>
            <p:ph type="dt" sz="half" idx="10"/>
          </p:nvPr>
        </p:nvSpPr>
        <p:spPr/>
        <p:txBody>
          <a:bodyPr/>
          <a:lstStyle/>
          <a:p>
            <a:fld id="{C9E1DB96-7292-4739-B3F6-161C60422EF4}" type="datetimeFigureOut">
              <a:rPr lang="es-MX" smtClean="0"/>
              <a:t>02/05/2013</a:t>
            </a:fld>
            <a:endParaRPr lang="es-MX"/>
          </a:p>
        </p:txBody>
      </p:sp>
      <p:sp>
        <p:nvSpPr>
          <p:cNvPr id="5" name="Footer Placeholder 4"/>
          <p:cNvSpPr>
            <a:spLocks noGrp="1"/>
          </p:cNvSpPr>
          <p:nvPr>
            <p:ph type="ftr" sz="quarter" idx="11"/>
          </p:nvPr>
        </p:nvSpPr>
        <p:spPr/>
        <p:txBody>
          <a:bodyPr/>
          <a:lstStyle/>
          <a:p>
            <a:endParaRPr lang="es-MX"/>
          </a:p>
        </p:txBody>
      </p:sp>
      <p:sp>
        <p:nvSpPr>
          <p:cNvPr id="6" name="Slide Number Placeholder 5"/>
          <p:cNvSpPr>
            <a:spLocks noGrp="1"/>
          </p:cNvSpPr>
          <p:nvPr>
            <p:ph type="sldNum" sz="quarter" idx="12"/>
          </p:nvPr>
        </p:nvSpPr>
        <p:spPr/>
        <p:txBody>
          <a:bodyPr/>
          <a:lstStyle/>
          <a:p>
            <a:fld id="{04B2DBCE-9025-4AA7-8C33-FE219535EA79}" type="slidenum">
              <a:rPr lang="es-MX" smtClean="0"/>
              <a:t>‹Nº›</a:t>
            </a:fld>
            <a:endParaRPr lang="es-MX"/>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s-ES" smtClean="0"/>
              <a:t>Haga clic para modificar el estilo de título del patrón</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Date Placeholder 3"/>
          <p:cNvSpPr>
            <a:spLocks noGrp="1"/>
          </p:cNvSpPr>
          <p:nvPr>
            <p:ph type="dt" sz="half" idx="10"/>
          </p:nvPr>
        </p:nvSpPr>
        <p:spPr/>
        <p:txBody>
          <a:bodyPr/>
          <a:lstStyle/>
          <a:p>
            <a:fld id="{C9E1DB96-7292-4739-B3F6-161C60422EF4}" type="datetimeFigureOut">
              <a:rPr lang="es-MX" smtClean="0"/>
              <a:t>02/05/2013</a:t>
            </a:fld>
            <a:endParaRPr lang="es-MX"/>
          </a:p>
        </p:txBody>
      </p:sp>
      <p:sp>
        <p:nvSpPr>
          <p:cNvPr id="5" name="Footer Placeholder 4"/>
          <p:cNvSpPr>
            <a:spLocks noGrp="1"/>
          </p:cNvSpPr>
          <p:nvPr>
            <p:ph type="ftr" sz="quarter" idx="11"/>
          </p:nvPr>
        </p:nvSpPr>
        <p:spPr/>
        <p:txBody>
          <a:bodyPr/>
          <a:lstStyle/>
          <a:p>
            <a:endParaRPr lang="es-MX"/>
          </a:p>
        </p:txBody>
      </p:sp>
      <p:sp>
        <p:nvSpPr>
          <p:cNvPr id="6" name="Slide Number Placeholder 5"/>
          <p:cNvSpPr>
            <a:spLocks noGrp="1"/>
          </p:cNvSpPr>
          <p:nvPr>
            <p:ph type="sldNum" sz="quarter" idx="12"/>
          </p:nvPr>
        </p:nvSpPr>
        <p:spPr/>
        <p:txBody>
          <a:bodyPr/>
          <a:lstStyle/>
          <a:p>
            <a:fld id="{04B2DBCE-9025-4AA7-8C33-FE219535EA79}" type="slidenum">
              <a:rPr lang="es-MX" smtClean="0"/>
              <a:t>‹Nº›</a:t>
            </a:fld>
            <a:endParaRPr lang="es-MX"/>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s-ES" smtClean="0"/>
              <a:t>Haga clic para modificar el estilo de título del patrón</a:t>
            </a:r>
            <a:endParaRPr kumimoji="0" lang="en-US"/>
          </a:p>
        </p:txBody>
      </p:sp>
      <p:sp>
        <p:nvSpPr>
          <p:cNvPr id="3" name="Content Placeholder 2"/>
          <p:cNvSpPr>
            <a:spLocks noGrp="1"/>
          </p:cNvSpPr>
          <p:nvPr>
            <p:ph idx="1"/>
          </p:nvPr>
        </p:nvSpPr>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Date Placeholder 3"/>
          <p:cNvSpPr>
            <a:spLocks noGrp="1"/>
          </p:cNvSpPr>
          <p:nvPr>
            <p:ph type="dt" sz="half" idx="10"/>
          </p:nvPr>
        </p:nvSpPr>
        <p:spPr/>
        <p:txBody>
          <a:bodyPr/>
          <a:lstStyle/>
          <a:p>
            <a:fld id="{C9E1DB96-7292-4739-B3F6-161C60422EF4}" type="datetimeFigureOut">
              <a:rPr lang="es-MX" smtClean="0"/>
              <a:t>02/05/2013</a:t>
            </a:fld>
            <a:endParaRPr lang="es-MX"/>
          </a:p>
        </p:txBody>
      </p:sp>
      <p:sp>
        <p:nvSpPr>
          <p:cNvPr id="5" name="Footer Placeholder 4"/>
          <p:cNvSpPr>
            <a:spLocks noGrp="1"/>
          </p:cNvSpPr>
          <p:nvPr>
            <p:ph type="ftr" sz="quarter" idx="11"/>
          </p:nvPr>
        </p:nvSpPr>
        <p:spPr/>
        <p:txBody>
          <a:bodyPr/>
          <a:lstStyle/>
          <a:p>
            <a:endParaRPr lang="es-MX"/>
          </a:p>
        </p:txBody>
      </p:sp>
      <p:sp>
        <p:nvSpPr>
          <p:cNvPr id="6" name="Slide Number Placeholder 5"/>
          <p:cNvSpPr>
            <a:spLocks noGrp="1"/>
          </p:cNvSpPr>
          <p:nvPr>
            <p:ph type="sldNum" sz="quarter" idx="12"/>
          </p:nvPr>
        </p:nvSpPr>
        <p:spPr/>
        <p:txBody>
          <a:bodyPr/>
          <a:lstStyle/>
          <a:p>
            <a:fld id="{04B2DBCE-9025-4AA7-8C33-FE219535EA79}" type="slidenum">
              <a:rPr lang="es-MX" smtClean="0"/>
              <a:t>‹Nº›</a:t>
            </a:fld>
            <a:endParaRPr lang="es-MX"/>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s-ES" smtClean="0"/>
              <a:t>Haga clic para modificar el estilo de título del patrón</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 smtClean="0"/>
              <a:t>Haga clic para modificar el estilo de texto del patrón</a:t>
            </a:r>
          </a:p>
        </p:txBody>
      </p:sp>
      <p:sp>
        <p:nvSpPr>
          <p:cNvPr id="4" name="Date Placeholder 3"/>
          <p:cNvSpPr>
            <a:spLocks noGrp="1"/>
          </p:cNvSpPr>
          <p:nvPr>
            <p:ph type="dt" sz="half" idx="10"/>
          </p:nvPr>
        </p:nvSpPr>
        <p:spPr/>
        <p:txBody>
          <a:bodyPr/>
          <a:lstStyle/>
          <a:p>
            <a:fld id="{C9E1DB96-7292-4739-B3F6-161C60422EF4}" type="datetimeFigureOut">
              <a:rPr lang="es-MX" smtClean="0"/>
              <a:t>02/05/2013</a:t>
            </a:fld>
            <a:endParaRPr lang="es-MX"/>
          </a:p>
        </p:txBody>
      </p:sp>
      <p:sp>
        <p:nvSpPr>
          <p:cNvPr id="5" name="Footer Placeholder 4"/>
          <p:cNvSpPr>
            <a:spLocks noGrp="1"/>
          </p:cNvSpPr>
          <p:nvPr>
            <p:ph type="ftr" sz="quarter" idx="11"/>
          </p:nvPr>
        </p:nvSpPr>
        <p:spPr/>
        <p:txBody>
          <a:bodyPr/>
          <a:lstStyle/>
          <a:p>
            <a:endParaRPr lang="es-MX"/>
          </a:p>
        </p:txBody>
      </p:sp>
      <p:sp>
        <p:nvSpPr>
          <p:cNvPr id="6" name="Slide Number Placeholder 5"/>
          <p:cNvSpPr>
            <a:spLocks noGrp="1"/>
          </p:cNvSpPr>
          <p:nvPr>
            <p:ph type="sldNum" sz="quarter" idx="12"/>
          </p:nvPr>
        </p:nvSpPr>
        <p:spPr/>
        <p:txBody>
          <a:bodyPr/>
          <a:lstStyle/>
          <a:p>
            <a:fld id="{04B2DBCE-9025-4AA7-8C33-FE219535EA79}" type="slidenum">
              <a:rPr lang="es-MX" smtClean="0"/>
              <a:t>‹Nº›</a:t>
            </a:fld>
            <a:endParaRPr lang="es-MX"/>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s-ES" smtClean="0"/>
              <a:t>Haga clic para modificar el estilo de título del patrón</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Date Placeholder 4"/>
          <p:cNvSpPr>
            <a:spLocks noGrp="1"/>
          </p:cNvSpPr>
          <p:nvPr>
            <p:ph type="dt" sz="half" idx="10"/>
          </p:nvPr>
        </p:nvSpPr>
        <p:spPr/>
        <p:txBody>
          <a:bodyPr/>
          <a:lstStyle/>
          <a:p>
            <a:fld id="{C9E1DB96-7292-4739-B3F6-161C60422EF4}" type="datetimeFigureOut">
              <a:rPr lang="es-MX" smtClean="0"/>
              <a:t>02/05/2013</a:t>
            </a:fld>
            <a:endParaRPr lang="es-MX"/>
          </a:p>
        </p:txBody>
      </p:sp>
      <p:sp>
        <p:nvSpPr>
          <p:cNvPr id="6" name="Footer Placeholder 5"/>
          <p:cNvSpPr>
            <a:spLocks noGrp="1"/>
          </p:cNvSpPr>
          <p:nvPr>
            <p:ph type="ftr" sz="quarter" idx="11"/>
          </p:nvPr>
        </p:nvSpPr>
        <p:spPr/>
        <p:txBody>
          <a:bodyPr/>
          <a:lstStyle/>
          <a:p>
            <a:endParaRPr lang="es-MX"/>
          </a:p>
        </p:txBody>
      </p:sp>
      <p:sp>
        <p:nvSpPr>
          <p:cNvPr id="7" name="Slide Number Placeholder 6"/>
          <p:cNvSpPr>
            <a:spLocks noGrp="1"/>
          </p:cNvSpPr>
          <p:nvPr>
            <p:ph type="sldNum" sz="quarter" idx="12"/>
          </p:nvPr>
        </p:nvSpPr>
        <p:spPr/>
        <p:txBody>
          <a:bodyPr/>
          <a:lstStyle/>
          <a:p>
            <a:fld id="{04B2DBCE-9025-4AA7-8C33-FE219535EA79}" type="slidenum">
              <a:rPr lang="es-MX" smtClean="0"/>
              <a:t>‹Nº›</a:t>
            </a:fld>
            <a:endParaRPr lang="es-MX"/>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s-ES" smtClean="0"/>
              <a:t>Haga clic para modificar el estilo de título del patrón</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Date Placeholder 6"/>
          <p:cNvSpPr>
            <a:spLocks noGrp="1"/>
          </p:cNvSpPr>
          <p:nvPr>
            <p:ph type="dt" sz="half" idx="10"/>
          </p:nvPr>
        </p:nvSpPr>
        <p:spPr/>
        <p:txBody>
          <a:bodyPr/>
          <a:lstStyle/>
          <a:p>
            <a:fld id="{C9E1DB96-7292-4739-B3F6-161C60422EF4}" type="datetimeFigureOut">
              <a:rPr lang="es-MX" smtClean="0"/>
              <a:t>02/05/2013</a:t>
            </a:fld>
            <a:endParaRPr lang="es-MX"/>
          </a:p>
        </p:txBody>
      </p:sp>
      <p:sp>
        <p:nvSpPr>
          <p:cNvPr id="8" name="Footer Placeholder 7"/>
          <p:cNvSpPr>
            <a:spLocks noGrp="1"/>
          </p:cNvSpPr>
          <p:nvPr>
            <p:ph type="ftr" sz="quarter" idx="11"/>
          </p:nvPr>
        </p:nvSpPr>
        <p:spPr/>
        <p:txBody>
          <a:bodyPr/>
          <a:lstStyle/>
          <a:p>
            <a:endParaRPr lang="es-MX"/>
          </a:p>
        </p:txBody>
      </p:sp>
      <p:sp>
        <p:nvSpPr>
          <p:cNvPr id="9" name="Slide Number Placeholder 8"/>
          <p:cNvSpPr>
            <a:spLocks noGrp="1"/>
          </p:cNvSpPr>
          <p:nvPr>
            <p:ph type="sldNum" sz="quarter" idx="12"/>
          </p:nvPr>
        </p:nvSpPr>
        <p:spPr/>
        <p:txBody>
          <a:bodyPr/>
          <a:lstStyle/>
          <a:p>
            <a:fld id="{04B2DBCE-9025-4AA7-8C33-FE219535EA79}" type="slidenum">
              <a:rPr lang="es-MX" smtClean="0"/>
              <a:t>‹Nº›</a:t>
            </a:fld>
            <a:endParaRPr lang="es-MX"/>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s-ES" smtClean="0"/>
              <a:t>Haga clic para modificar el estilo de título del patrón</a:t>
            </a:r>
            <a:endParaRPr kumimoji="0" lang="en-US"/>
          </a:p>
        </p:txBody>
      </p:sp>
      <p:sp>
        <p:nvSpPr>
          <p:cNvPr id="3" name="Date Placeholder 2"/>
          <p:cNvSpPr>
            <a:spLocks noGrp="1"/>
          </p:cNvSpPr>
          <p:nvPr>
            <p:ph type="dt" sz="half" idx="10"/>
          </p:nvPr>
        </p:nvSpPr>
        <p:spPr/>
        <p:txBody>
          <a:bodyPr/>
          <a:lstStyle/>
          <a:p>
            <a:fld id="{C9E1DB96-7292-4739-B3F6-161C60422EF4}" type="datetimeFigureOut">
              <a:rPr lang="es-MX" smtClean="0"/>
              <a:t>02/05/2013</a:t>
            </a:fld>
            <a:endParaRPr lang="es-MX"/>
          </a:p>
        </p:txBody>
      </p:sp>
      <p:sp>
        <p:nvSpPr>
          <p:cNvPr id="4" name="Footer Placeholder 3"/>
          <p:cNvSpPr>
            <a:spLocks noGrp="1"/>
          </p:cNvSpPr>
          <p:nvPr>
            <p:ph type="ftr" sz="quarter" idx="11"/>
          </p:nvPr>
        </p:nvSpPr>
        <p:spPr/>
        <p:txBody>
          <a:bodyPr/>
          <a:lstStyle/>
          <a:p>
            <a:endParaRPr lang="es-MX"/>
          </a:p>
        </p:txBody>
      </p:sp>
      <p:sp>
        <p:nvSpPr>
          <p:cNvPr id="5" name="Slide Number Placeholder 4"/>
          <p:cNvSpPr>
            <a:spLocks noGrp="1"/>
          </p:cNvSpPr>
          <p:nvPr>
            <p:ph type="sldNum" sz="quarter" idx="12"/>
          </p:nvPr>
        </p:nvSpPr>
        <p:spPr/>
        <p:txBody>
          <a:bodyPr/>
          <a:lstStyle/>
          <a:p>
            <a:fld id="{04B2DBCE-9025-4AA7-8C33-FE219535EA79}" type="slidenum">
              <a:rPr lang="es-MX" smtClean="0"/>
              <a:t>‹Nº›</a:t>
            </a:fld>
            <a:endParaRPr lang="es-MX"/>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9E1DB96-7292-4739-B3F6-161C60422EF4}" type="datetimeFigureOut">
              <a:rPr lang="es-MX" smtClean="0"/>
              <a:t>02/05/2013</a:t>
            </a:fld>
            <a:endParaRPr lang="es-MX"/>
          </a:p>
        </p:txBody>
      </p:sp>
      <p:sp>
        <p:nvSpPr>
          <p:cNvPr id="3" name="Footer Placeholder 2"/>
          <p:cNvSpPr>
            <a:spLocks noGrp="1"/>
          </p:cNvSpPr>
          <p:nvPr>
            <p:ph type="ftr" sz="quarter" idx="11"/>
          </p:nvPr>
        </p:nvSpPr>
        <p:spPr/>
        <p:txBody>
          <a:bodyPr/>
          <a:lstStyle/>
          <a:p>
            <a:endParaRPr lang="es-MX"/>
          </a:p>
        </p:txBody>
      </p:sp>
      <p:sp>
        <p:nvSpPr>
          <p:cNvPr id="4" name="Slide Number Placeholder 3"/>
          <p:cNvSpPr>
            <a:spLocks noGrp="1"/>
          </p:cNvSpPr>
          <p:nvPr>
            <p:ph type="sldNum" sz="quarter" idx="12"/>
          </p:nvPr>
        </p:nvSpPr>
        <p:spPr/>
        <p:txBody>
          <a:bodyPr/>
          <a:lstStyle/>
          <a:p>
            <a:fld id="{04B2DBCE-9025-4AA7-8C33-FE219535EA79}" type="slidenum">
              <a:rPr lang="es-MX" smtClean="0"/>
              <a:t>‹Nº›</a:t>
            </a:fld>
            <a:endParaRPr lang="es-MX"/>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s-ES" smtClean="0"/>
              <a:t>Haga clic para modificar el estilo de título del patrón</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s-ES" smtClean="0"/>
              <a:t>Haga clic para modificar el estilo de texto del patrón</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Date Placeholder 4"/>
          <p:cNvSpPr>
            <a:spLocks noGrp="1"/>
          </p:cNvSpPr>
          <p:nvPr>
            <p:ph type="dt" sz="half" idx="10"/>
          </p:nvPr>
        </p:nvSpPr>
        <p:spPr/>
        <p:txBody>
          <a:bodyPr/>
          <a:lstStyle/>
          <a:p>
            <a:fld id="{C9E1DB96-7292-4739-B3F6-161C60422EF4}" type="datetimeFigureOut">
              <a:rPr lang="es-MX" smtClean="0"/>
              <a:t>02/05/2013</a:t>
            </a:fld>
            <a:endParaRPr lang="es-MX"/>
          </a:p>
        </p:txBody>
      </p:sp>
      <p:sp>
        <p:nvSpPr>
          <p:cNvPr id="6" name="Footer Placeholder 5"/>
          <p:cNvSpPr>
            <a:spLocks noGrp="1"/>
          </p:cNvSpPr>
          <p:nvPr>
            <p:ph type="ftr" sz="quarter" idx="11"/>
          </p:nvPr>
        </p:nvSpPr>
        <p:spPr/>
        <p:txBody>
          <a:bodyPr/>
          <a:lstStyle/>
          <a:p>
            <a:endParaRPr lang="es-MX"/>
          </a:p>
        </p:txBody>
      </p:sp>
      <p:sp>
        <p:nvSpPr>
          <p:cNvPr id="7" name="Slide Number Placeholder 6"/>
          <p:cNvSpPr>
            <a:spLocks noGrp="1"/>
          </p:cNvSpPr>
          <p:nvPr>
            <p:ph type="sldNum" sz="quarter" idx="12"/>
          </p:nvPr>
        </p:nvSpPr>
        <p:spPr/>
        <p:txBody>
          <a:bodyPr/>
          <a:lstStyle/>
          <a:p>
            <a:fld id="{04B2DBCE-9025-4AA7-8C33-FE219535EA79}" type="slidenum">
              <a:rPr lang="es-MX" smtClean="0"/>
              <a:t>‹Nº›</a:t>
            </a:fld>
            <a:endParaRPr lang="es-MX"/>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s-ES" smtClean="0"/>
              <a:t>Haga clic para modificar el estilo de título del patrón</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s-ES" smtClean="0"/>
              <a:t>Haga clic para modificar el estilo de texto del patrón</a:t>
            </a:r>
          </a:p>
        </p:txBody>
      </p:sp>
      <p:sp>
        <p:nvSpPr>
          <p:cNvPr id="5" name="Date Placeholder 4"/>
          <p:cNvSpPr>
            <a:spLocks noGrp="1"/>
          </p:cNvSpPr>
          <p:nvPr>
            <p:ph type="dt" sz="half" idx="10"/>
          </p:nvPr>
        </p:nvSpPr>
        <p:spPr/>
        <p:txBody>
          <a:bodyPr/>
          <a:lstStyle/>
          <a:p>
            <a:fld id="{C9E1DB96-7292-4739-B3F6-161C60422EF4}" type="datetimeFigureOut">
              <a:rPr lang="es-MX" smtClean="0"/>
              <a:t>02/05/2013</a:t>
            </a:fld>
            <a:endParaRPr lang="es-MX"/>
          </a:p>
        </p:txBody>
      </p:sp>
      <p:sp>
        <p:nvSpPr>
          <p:cNvPr id="6" name="Footer Placeholder 5"/>
          <p:cNvSpPr>
            <a:spLocks noGrp="1"/>
          </p:cNvSpPr>
          <p:nvPr>
            <p:ph type="ftr" sz="quarter" idx="11"/>
          </p:nvPr>
        </p:nvSpPr>
        <p:spPr/>
        <p:txBody>
          <a:bodyPr/>
          <a:lstStyle/>
          <a:p>
            <a:endParaRPr lang="es-MX"/>
          </a:p>
        </p:txBody>
      </p:sp>
      <p:sp>
        <p:nvSpPr>
          <p:cNvPr id="7" name="Slide Number Placeholder 6"/>
          <p:cNvSpPr>
            <a:spLocks noGrp="1"/>
          </p:cNvSpPr>
          <p:nvPr>
            <p:ph type="sldNum" sz="quarter" idx="12"/>
          </p:nvPr>
        </p:nvSpPr>
        <p:spPr>
          <a:xfrm>
            <a:off x="8077200" y="6356350"/>
            <a:ext cx="609600" cy="365125"/>
          </a:xfrm>
        </p:spPr>
        <p:txBody>
          <a:bodyPr/>
          <a:lstStyle/>
          <a:p>
            <a:fld id="{04B2DBCE-9025-4AA7-8C33-FE219535EA79}" type="slidenum">
              <a:rPr lang="es-MX" smtClean="0"/>
              <a:t>‹Nº›</a:t>
            </a:fld>
            <a:endParaRPr lang="es-MX"/>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s-ES" smtClean="0"/>
              <a:t>Haga clic en el icono para agregar una imagen</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s-ES" smtClean="0"/>
              <a:t>Haga clic para modificar el estilo de título del patrón</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C9E1DB96-7292-4739-B3F6-161C60422EF4}" type="datetimeFigureOut">
              <a:rPr lang="es-MX" smtClean="0"/>
              <a:t>02/05/2013</a:t>
            </a:fld>
            <a:endParaRPr lang="es-MX"/>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s-MX"/>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04B2DBCE-9025-4AA7-8C33-FE219535EA79}" type="slidenum">
              <a:rPr lang="es-MX" smtClean="0"/>
              <a:t>‹Nº›</a:t>
            </a:fld>
            <a:endParaRPr lang="es-MX"/>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hyperlink" Target="http://www.comprensionlectora.es/" TargetMode="External"/><Relationship Id="rId2" Type="http://schemas.openxmlformats.org/officeDocument/2006/relationships/hyperlink" Target="http://www.educar.org/lectura/"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a:xfrm>
            <a:off x="611560" y="188640"/>
            <a:ext cx="7772400" cy="792088"/>
          </a:xfrm>
        </p:spPr>
        <p:txBody>
          <a:bodyPr>
            <a:normAutofit/>
          </a:bodyPr>
          <a:lstStyle/>
          <a:p>
            <a:pPr algn="ctr"/>
            <a:r>
              <a:rPr lang="es-MX" sz="3200" dirty="0" smtClean="0"/>
              <a:t>UNIVERSIDAD DE PUEBLA</a:t>
            </a:r>
            <a:endParaRPr lang="es-MX" sz="3200" dirty="0"/>
          </a:p>
        </p:txBody>
      </p:sp>
      <p:sp>
        <p:nvSpPr>
          <p:cNvPr id="3" name="2 Subtítulo"/>
          <p:cNvSpPr>
            <a:spLocks noGrp="1"/>
          </p:cNvSpPr>
          <p:nvPr>
            <p:ph type="subTitle" idx="1"/>
          </p:nvPr>
        </p:nvSpPr>
        <p:spPr>
          <a:xfrm>
            <a:off x="251520" y="1124744"/>
            <a:ext cx="8496944" cy="5472608"/>
          </a:xfrm>
        </p:spPr>
        <p:txBody>
          <a:bodyPr/>
          <a:lstStyle/>
          <a:p>
            <a:pPr algn="ctr"/>
            <a:r>
              <a:rPr lang="es-MX" dirty="0" smtClean="0"/>
              <a:t>MAESTRIA EN DESARROLLO EDUCATIVO</a:t>
            </a:r>
          </a:p>
          <a:p>
            <a:pPr algn="ctr"/>
            <a:endParaRPr lang="es-MX" dirty="0"/>
          </a:p>
          <a:p>
            <a:pPr algn="ctr"/>
            <a:r>
              <a:rPr lang="es-MX" dirty="0" smtClean="0"/>
              <a:t>MODULO: DESARROLLO DE PROYECTOS</a:t>
            </a:r>
          </a:p>
          <a:p>
            <a:pPr algn="ctr"/>
            <a:endParaRPr lang="es-MX" dirty="0"/>
          </a:p>
          <a:p>
            <a:pPr algn="ctr"/>
            <a:r>
              <a:rPr lang="es-MX" dirty="0" smtClean="0"/>
              <a:t>PROYECTO: EL USO DE LAS WEBQUEST COMO ESTRATEGIA PARA MEJORAR LA COMPRENSION LECTORA.</a:t>
            </a:r>
          </a:p>
          <a:p>
            <a:pPr algn="ctr"/>
            <a:endParaRPr lang="es-MX" dirty="0"/>
          </a:p>
          <a:p>
            <a:pPr algn="ctr"/>
            <a:r>
              <a:rPr lang="es-MX" dirty="0" smtClean="0"/>
              <a:t>PRESENTA: RUBÉN LÓPEZ GARCÍA</a:t>
            </a:r>
          </a:p>
          <a:p>
            <a:endParaRPr lang="es-MX" dirty="0"/>
          </a:p>
          <a:p>
            <a:endParaRPr lang="es-MX" dirty="0"/>
          </a:p>
        </p:txBody>
      </p:sp>
    </p:spTree>
    <p:extLst>
      <p:ext uri="{BB962C8B-B14F-4D97-AF65-F5344CB8AC3E}">
        <p14:creationId xmlns:p14="http://schemas.microsoft.com/office/powerpoint/2010/main" val="88391067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95536" y="6896"/>
            <a:ext cx="8229600" cy="829816"/>
          </a:xfrm>
        </p:spPr>
        <p:txBody>
          <a:bodyPr>
            <a:normAutofit/>
          </a:bodyPr>
          <a:lstStyle/>
          <a:p>
            <a:pPr algn="ctr"/>
            <a:r>
              <a:rPr lang="es-MX" sz="3200" dirty="0" smtClean="0"/>
              <a:t>OBJETIVOS ESPECIFICOS</a:t>
            </a:r>
            <a:endParaRPr lang="es-MX" sz="3200" dirty="0"/>
          </a:p>
        </p:txBody>
      </p:sp>
      <p:sp>
        <p:nvSpPr>
          <p:cNvPr id="3" name="2 Marcador de contenido"/>
          <p:cNvSpPr>
            <a:spLocks noGrp="1"/>
          </p:cNvSpPr>
          <p:nvPr>
            <p:ph idx="1"/>
          </p:nvPr>
        </p:nvSpPr>
        <p:spPr>
          <a:xfrm>
            <a:off x="0" y="1196752"/>
            <a:ext cx="8892480" cy="5661248"/>
          </a:xfrm>
        </p:spPr>
        <p:txBody>
          <a:bodyPr/>
          <a:lstStyle/>
          <a:p>
            <a:pPr marL="342900" lvl="0" indent="-342900" algn="just">
              <a:lnSpc>
                <a:spcPct val="150000"/>
              </a:lnSpc>
              <a:spcAft>
                <a:spcPts val="1000"/>
              </a:spcAft>
              <a:buFont typeface="Wingdings"/>
              <a:buChar char=""/>
            </a:pPr>
            <a:r>
              <a:rPr lang="es-MX" sz="2800" dirty="0" smtClean="0">
                <a:latin typeface="Arial"/>
                <a:ea typeface="Calibri"/>
                <a:cs typeface="Times New Roman"/>
              </a:rPr>
              <a:t>Aplicar </a:t>
            </a:r>
            <a:r>
              <a:rPr lang="es-MX" sz="2800" dirty="0">
                <a:latin typeface="Arial"/>
                <a:ea typeface="Calibri"/>
                <a:cs typeface="Times New Roman"/>
              </a:rPr>
              <a:t>como  estrategia metodológica las </a:t>
            </a:r>
            <a:r>
              <a:rPr lang="es-MX" sz="2800" dirty="0" err="1">
                <a:latin typeface="Arial"/>
                <a:ea typeface="Calibri"/>
                <a:cs typeface="Times New Roman"/>
              </a:rPr>
              <a:t>webquest</a:t>
            </a:r>
            <a:r>
              <a:rPr lang="es-MX" sz="2800" dirty="0">
                <a:latin typeface="Arial"/>
                <a:ea typeface="Calibri"/>
                <a:cs typeface="Times New Roman"/>
              </a:rPr>
              <a:t>  para  que incentiven a la lectura y se mejore la comprensión lectora, utilizando como herramienta mediadora las TICS</a:t>
            </a:r>
            <a:r>
              <a:rPr lang="es-MX" sz="2800" dirty="0" smtClean="0">
                <a:latin typeface="Arial"/>
                <a:ea typeface="Calibri"/>
                <a:cs typeface="Times New Roman"/>
              </a:rPr>
              <a:t>.</a:t>
            </a:r>
          </a:p>
          <a:p>
            <a:pPr marL="342900" lvl="0" indent="-342900" algn="just">
              <a:lnSpc>
                <a:spcPct val="150000"/>
              </a:lnSpc>
              <a:spcAft>
                <a:spcPts val="1000"/>
              </a:spcAft>
              <a:buFont typeface="Wingdings"/>
              <a:buChar char=""/>
            </a:pPr>
            <a:r>
              <a:rPr lang="es-MX" sz="2400" dirty="0">
                <a:latin typeface="Arial"/>
                <a:ea typeface="Calibri"/>
                <a:cs typeface="Times New Roman"/>
              </a:rPr>
              <a:t>Utilizar diversos recursos que ofrece internet como: blogs, foros, wikis. Correo electrónico, etc., para difundir textos y se conviertan en medios para propiciar la lectura y la comprensión de estos.</a:t>
            </a:r>
            <a:endParaRPr lang="es-MX" sz="2000" dirty="0">
              <a:latin typeface="Calibri"/>
              <a:ea typeface="Calibri"/>
              <a:cs typeface="Times New Roman"/>
            </a:endParaRPr>
          </a:p>
          <a:p>
            <a:pPr marL="342900" lvl="0" indent="-342900" algn="just">
              <a:lnSpc>
                <a:spcPct val="150000"/>
              </a:lnSpc>
              <a:spcAft>
                <a:spcPts val="1000"/>
              </a:spcAft>
              <a:buFont typeface="Wingdings"/>
              <a:buChar char=""/>
            </a:pPr>
            <a:endParaRPr lang="es-MX" sz="2400" dirty="0">
              <a:effectLst/>
              <a:latin typeface="Calibri"/>
              <a:ea typeface="Calibri"/>
              <a:cs typeface="Times New Roman"/>
            </a:endParaRPr>
          </a:p>
        </p:txBody>
      </p:sp>
    </p:spTree>
    <p:extLst>
      <p:ext uri="{BB962C8B-B14F-4D97-AF65-F5344CB8AC3E}">
        <p14:creationId xmlns:p14="http://schemas.microsoft.com/office/powerpoint/2010/main" val="256634241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188640"/>
            <a:ext cx="8892480" cy="6480720"/>
          </a:xfrm>
        </p:spPr>
        <p:txBody>
          <a:bodyPr/>
          <a:lstStyle/>
          <a:p>
            <a:pPr marL="0" lvl="0" indent="0" algn="ctr">
              <a:lnSpc>
                <a:spcPct val="150000"/>
              </a:lnSpc>
              <a:spcAft>
                <a:spcPts val="0"/>
              </a:spcAft>
              <a:buNone/>
            </a:pPr>
            <a:r>
              <a:rPr lang="es-MX" sz="2800" dirty="0" smtClean="0">
                <a:latin typeface="Arial"/>
                <a:ea typeface="Calibri"/>
                <a:cs typeface="Times New Roman"/>
              </a:rPr>
              <a:t>OBJETIVOS ESPECIFICOS</a:t>
            </a:r>
          </a:p>
          <a:p>
            <a:pPr marL="342900" lvl="0" indent="-342900" algn="just">
              <a:lnSpc>
                <a:spcPct val="150000"/>
              </a:lnSpc>
              <a:spcAft>
                <a:spcPts val="0"/>
              </a:spcAft>
              <a:buFont typeface="Wingdings"/>
              <a:buChar char=""/>
            </a:pPr>
            <a:endParaRPr lang="es-MX" sz="2800" dirty="0">
              <a:latin typeface="Arial"/>
              <a:ea typeface="Calibri"/>
              <a:cs typeface="Times New Roman"/>
            </a:endParaRPr>
          </a:p>
          <a:p>
            <a:pPr marL="342900" lvl="0" indent="-342900" algn="just">
              <a:lnSpc>
                <a:spcPct val="150000"/>
              </a:lnSpc>
              <a:spcAft>
                <a:spcPts val="0"/>
              </a:spcAft>
              <a:buFont typeface="Wingdings"/>
              <a:buChar char=""/>
            </a:pPr>
            <a:r>
              <a:rPr lang="es-MX" sz="2800" dirty="0" smtClean="0">
                <a:latin typeface="Arial"/>
                <a:ea typeface="Calibri"/>
                <a:cs typeface="Times New Roman"/>
              </a:rPr>
              <a:t>Motivar </a:t>
            </a:r>
            <a:r>
              <a:rPr lang="es-MX" sz="2800" dirty="0">
                <a:latin typeface="Arial"/>
                <a:ea typeface="Calibri"/>
                <a:cs typeface="Times New Roman"/>
              </a:rPr>
              <a:t>a los estudiantes a la lectura de diversos textos electrónicos y manifestaciones literarias.</a:t>
            </a:r>
            <a:endParaRPr lang="es-MX" sz="2400" dirty="0">
              <a:latin typeface="Calibri"/>
              <a:ea typeface="Calibri"/>
              <a:cs typeface="Times New Roman"/>
            </a:endParaRPr>
          </a:p>
          <a:p>
            <a:pPr marL="342900" lvl="0" indent="-342900" algn="just">
              <a:lnSpc>
                <a:spcPct val="150000"/>
              </a:lnSpc>
              <a:spcAft>
                <a:spcPts val="1000"/>
              </a:spcAft>
              <a:buFont typeface="Wingdings"/>
              <a:buChar char=""/>
            </a:pPr>
            <a:r>
              <a:rPr lang="es-MX" sz="2800" dirty="0">
                <a:latin typeface="Arial"/>
                <a:ea typeface="Calibri"/>
                <a:cs typeface="Times New Roman"/>
              </a:rPr>
              <a:t>Fortalecer la  comprensión lectora, redacción, caligrafía y ortografía, utilizando las diversas herramientas del procesador de textos de Microsoft Office.</a:t>
            </a:r>
            <a:endParaRPr lang="es-MX" sz="2400" dirty="0">
              <a:latin typeface="Calibri"/>
              <a:ea typeface="Calibri"/>
              <a:cs typeface="Times New Roman"/>
            </a:endParaRPr>
          </a:p>
          <a:p>
            <a:endParaRPr lang="es-MX" dirty="0"/>
          </a:p>
        </p:txBody>
      </p:sp>
    </p:spTree>
    <p:extLst>
      <p:ext uri="{BB962C8B-B14F-4D97-AF65-F5344CB8AC3E}">
        <p14:creationId xmlns:p14="http://schemas.microsoft.com/office/powerpoint/2010/main" val="408357425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71475" y="75438"/>
            <a:ext cx="8229600" cy="724662"/>
          </a:xfrm>
        </p:spPr>
        <p:txBody>
          <a:bodyPr>
            <a:normAutofit/>
          </a:bodyPr>
          <a:lstStyle/>
          <a:p>
            <a:pPr algn="ctr"/>
            <a:r>
              <a:rPr lang="es-MX" sz="3200" dirty="0" smtClean="0"/>
              <a:t>ALTERNATIVAS DE SOLUCIÓN</a:t>
            </a:r>
            <a:endParaRPr lang="es-MX" sz="3200" dirty="0"/>
          </a:p>
        </p:txBody>
      </p:sp>
      <p:sp>
        <p:nvSpPr>
          <p:cNvPr id="3" name="2 Marcador de contenido"/>
          <p:cNvSpPr>
            <a:spLocks noGrp="1"/>
          </p:cNvSpPr>
          <p:nvPr>
            <p:ph idx="1"/>
          </p:nvPr>
        </p:nvSpPr>
        <p:spPr>
          <a:xfrm>
            <a:off x="0" y="1052736"/>
            <a:ext cx="9144000" cy="5805264"/>
          </a:xfrm>
        </p:spPr>
        <p:txBody>
          <a:bodyPr>
            <a:normAutofit fontScale="85000" lnSpcReduction="20000"/>
          </a:bodyPr>
          <a:lstStyle/>
          <a:p>
            <a:pPr marL="342900" lvl="0" indent="-342900" algn="just">
              <a:lnSpc>
                <a:spcPct val="150000"/>
              </a:lnSpc>
              <a:spcAft>
                <a:spcPts val="0"/>
              </a:spcAft>
              <a:buFont typeface="Wingdings"/>
              <a:buChar char=""/>
            </a:pPr>
            <a:r>
              <a:rPr lang="es-MX" sz="2800" dirty="0">
                <a:latin typeface="Arial"/>
                <a:ea typeface="Calibri"/>
                <a:cs typeface="Times New Roman"/>
              </a:rPr>
              <a:t>Explicar que es y en que consisten las </a:t>
            </a:r>
            <a:r>
              <a:rPr lang="es-MX" sz="2800" dirty="0" err="1">
                <a:latin typeface="Arial"/>
                <a:ea typeface="Calibri"/>
                <a:cs typeface="Times New Roman"/>
              </a:rPr>
              <a:t>webquest</a:t>
            </a:r>
            <a:r>
              <a:rPr lang="es-MX" sz="2800" dirty="0">
                <a:latin typeface="Arial"/>
                <a:ea typeface="Calibri"/>
                <a:cs typeface="Times New Roman"/>
              </a:rPr>
              <a:t>, posteriormente, realizar actividades en esta plataforma.</a:t>
            </a:r>
            <a:endParaRPr lang="es-MX" sz="2400" dirty="0">
              <a:latin typeface="Calibri"/>
              <a:ea typeface="Calibri"/>
              <a:cs typeface="Times New Roman"/>
            </a:endParaRPr>
          </a:p>
          <a:p>
            <a:pPr marL="342900" lvl="0" indent="-342900" algn="just">
              <a:lnSpc>
                <a:spcPct val="150000"/>
              </a:lnSpc>
              <a:spcAft>
                <a:spcPts val="0"/>
              </a:spcAft>
              <a:buFont typeface="Wingdings"/>
              <a:buChar char=""/>
            </a:pPr>
            <a:r>
              <a:rPr lang="es-MX" sz="2800" dirty="0">
                <a:latin typeface="Arial"/>
                <a:ea typeface="Calibri"/>
                <a:cs typeface="Times New Roman"/>
              </a:rPr>
              <a:t>Crear grupos de estudio, utilizando recursos de internet como, el uso de los blogs, foros, wikis, las diversas plataformas que ofrecen correo electrónico, y los diversos motores de búsqueda en internet (</a:t>
            </a:r>
            <a:r>
              <a:rPr lang="es-MX" sz="2800" dirty="0" err="1">
                <a:latin typeface="Arial"/>
                <a:ea typeface="Calibri"/>
                <a:cs typeface="Times New Roman"/>
              </a:rPr>
              <a:t>yahoo</a:t>
            </a:r>
            <a:r>
              <a:rPr lang="es-MX" sz="2800" dirty="0">
                <a:latin typeface="Arial"/>
                <a:ea typeface="Calibri"/>
                <a:cs typeface="Times New Roman"/>
              </a:rPr>
              <a:t>, </a:t>
            </a:r>
            <a:r>
              <a:rPr lang="es-MX" sz="2800" dirty="0" err="1">
                <a:latin typeface="Arial"/>
                <a:ea typeface="Calibri"/>
                <a:cs typeface="Times New Roman"/>
              </a:rPr>
              <a:t>google</a:t>
            </a:r>
            <a:r>
              <a:rPr lang="es-MX" sz="2800" dirty="0">
                <a:latin typeface="Arial"/>
                <a:ea typeface="Calibri"/>
                <a:cs typeface="Times New Roman"/>
              </a:rPr>
              <a:t>, </a:t>
            </a:r>
            <a:r>
              <a:rPr lang="es-MX" sz="2800" dirty="0" err="1">
                <a:latin typeface="Arial"/>
                <a:ea typeface="Calibri"/>
                <a:cs typeface="Times New Roman"/>
              </a:rPr>
              <a:t>altavista</a:t>
            </a:r>
            <a:r>
              <a:rPr lang="es-MX" sz="2800" dirty="0">
                <a:latin typeface="Arial"/>
                <a:ea typeface="Calibri"/>
                <a:cs typeface="Times New Roman"/>
              </a:rPr>
              <a:t>, etc.).</a:t>
            </a:r>
            <a:endParaRPr lang="es-MX" sz="2400" dirty="0">
              <a:latin typeface="Calibri"/>
              <a:ea typeface="Calibri"/>
              <a:cs typeface="Times New Roman"/>
            </a:endParaRPr>
          </a:p>
          <a:p>
            <a:pPr marL="342900" lvl="0" indent="-342900" algn="just">
              <a:lnSpc>
                <a:spcPct val="150000"/>
              </a:lnSpc>
              <a:spcAft>
                <a:spcPts val="1000"/>
              </a:spcAft>
              <a:buFont typeface="Wingdings"/>
              <a:buChar char=""/>
            </a:pPr>
            <a:r>
              <a:rPr lang="es-MX" sz="2800" dirty="0">
                <a:latin typeface="Arial"/>
                <a:ea typeface="Calibri"/>
                <a:cs typeface="Times New Roman"/>
              </a:rPr>
              <a:t>Empleando como recursos el uso de los blogs, foros, wikis, las diversas plataformas que ofrecen correo electrónico, y los diversos motores de búsqueda en internet, elementos metodológicos para incentivar el análisis de textos que propicien la comprensión lectora.</a:t>
            </a:r>
            <a:endParaRPr lang="es-MX" sz="2400" dirty="0">
              <a:latin typeface="Calibri"/>
              <a:ea typeface="Calibri"/>
              <a:cs typeface="Times New Roman"/>
            </a:endParaRPr>
          </a:p>
          <a:p>
            <a:endParaRPr lang="es-MX" dirty="0"/>
          </a:p>
        </p:txBody>
      </p:sp>
    </p:spTree>
    <p:extLst>
      <p:ext uri="{BB962C8B-B14F-4D97-AF65-F5344CB8AC3E}">
        <p14:creationId xmlns:p14="http://schemas.microsoft.com/office/powerpoint/2010/main" val="351451900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0"/>
            <a:ext cx="8229600" cy="6858000"/>
          </a:xfrm>
        </p:spPr>
        <p:txBody>
          <a:bodyPr/>
          <a:lstStyle/>
          <a:p>
            <a:pPr algn="ctr"/>
            <a:endParaRPr lang="es-MX" dirty="0" smtClean="0"/>
          </a:p>
          <a:p>
            <a:pPr algn="ctr"/>
            <a:endParaRPr lang="es-MX" dirty="0"/>
          </a:p>
          <a:p>
            <a:pPr algn="ctr"/>
            <a:r>
              <a:rPr lang="es-MX" dirty="0" smtClean="0"/>
              <a:t>ALTERNATIVAS DE SOLUCIÓN</a:t>
            </a:r>
          </a:p>
          <a:p>
            <a:pPr algn="ctr"/>
            <a:endParaRPr lang="es-MX" dirty="0"/>
          </a:p>
          <a:p>
            <a:pPr algn="just"/>
            <a:r>
              <a:rPr lang="es-MX" sz="2800" dirty="0">
                <a:latin typeface="Arial"/>
                <a:ea typeface="Calibri"/>
              </a:rPr>
              <a:t>Propiciar el uso continuo del procesador de textos para la redacción de diversos productos como: redacción de resúmenes, paráfrasis, subrayado de ideas principales, realización de mapas conceptuales, realización de mapas mentales, cuadros sinópticos, etc.,  herramientas que contribuyen a mejorar la comprensión lectora</a:t>
            </a:r>
            <a:endParaRPr lang="es-MX" dirty="0"/>
          </a:p>
        </p:txBody>
      </p:sp>
    </p:spTree>
    <p:extLst>
      <p:ext uri="{BB962C8B-B14F-4D97-AF65-F5344CB8AC3E}">
        <p14:creationId xmlns:p14="http://schemas.microsoft.com/office/powerpoint/2010/main" val="196913426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0"/>
            <a:ext cx="9144000" cy="6800850"/>
          </a:xfrm>
        </p:spPr>
        <p:txBody>
          <a:bodyPr>
            <a:normAutofit lnSpcReduction="10000"/>
          </a:bodyPr>
          <a:lstStyle/>
          <a:p>
            <a:pPr algn="ctr"/>
            <a:r>
              <a:rPr lang="es-MX" dirty="0" smtClean="0"/>
              <a:t>METAS</a:t>
            </a:r>
          </a:p>
          <a:p>
            <a:pPr marL="0" indent="0" algn="ctr">
              <a:buNone/>
            </a:pPr>
            <a:endParaRPr lang="es-MX" dirty="0"/>
          </a:p>
          <a:p>
            <a:pPr marL="342900" lvl="0" indent="-342900" algn="just">
              <a:lnSpc>
                <a:spcPct val="150000"/>
              </a:lnSpc>
              <a:spcAft>
                <a:spcPts val="0"/>
              </a:spcAft>
              <a:buFont typeface="Wingdings"/>
              <a:buChar char=""/>
            </a:pPr>
            <a:r>
              <a:rPr lang="es-MX" sz="2800" dirty="0">
                <a:latin typeface="Arial"/>
                <a:ea typeface="Calibri"/>
                <a:cs typeface="Times New Roman"/>
              </a:rPr>
              <a:t>Lograr que el 90% de los alumnos (as) del tercer grado grupo “A” de la escuela telesecundaria “Acxotecatl” utilicen las </a:t>
            </a:r>
            <a:r>
              <a:rPr lang="es-MX" sz="2800" dirty="0" err="1">
                <a:latin typeface="Arial"/>
                <a:ea typeface="Calibri"/>
                <a:cs typeface="Times New Roman"/>
              </a:rPr>
              <a:t>webquest</a:t>
            </a:r>
            <a:r>
              <a:rPr lang="es-MX" sz="2800" dirty="0">
                <a:latin typeface="Arial"/>
                <a:ea typeface="Calibri"/>
                <a:cs typeface="Times New Roman"/>
              </a:rPr>
              <a:t> como herramienta que coadyuve a mejorar sus niveles de comprensión lectora.</a:t>
            </a:r>
            <a:endParaRPr lang="es-MX" sz="2400" dirty="0">
              <a:latin typeface="Calibri"/>
              <a:ea typeface="Calibri"/>
              <a:cs typeface="Times New Roman"/>
            </a:endParaRPr>
          </a:p>
          <a:p>
            <a:pPr marL="342900" lvl="0" indent="-342900" algn="just">
              <a:lnSpc>
                <a:spcPct val="150000"/>
              </a:lnSpc>
              <a:spcAft>
                <a:spcPts val="0"/>
              </a:spcAft>
              <a:buFont typeface="Wingdings"/>
              <a:buChar char=""/>
            </a:pPr>
            <a:r>
              <a:rPr lang="es-MX" sz="2800" dirty="0">
                <a:latin typeface="Arial"/>
                <a:ea typeface="Calibri"/>
                <a:cs typeface="Times New Roman"/>
              </a:rPr>
              <a:t>Conseguir que el 80% del alumnado utilice los blogs, foros, wikis, correos electrónicos.</a:t>
            </a:r>
            <a:endParaRPr lang="es-MX" sz="2400" dirty="0">
              <a:latin typeface="Calibri"/>
              <a:ea typeface="Calibri"/>
              <a:cs typeface="Times New Roman"/>
            </a:endParaRPr>
          </a:p>
          <a:p>
            <a:pPr marL="342900" lvl="0" indent="-342900" algn="just">
              <a:lnSpc>
                <a:spcPct val="150000"/>
              </a:lnSpc>
              <a:spcAft>
                <a:spcPts val="1000"/>
              </a:spcAft>
              <a:buFont typeface="Wingdings"/>
              <a:buChar char=""/>
            </a:pPr>
            <a:r>
              <a:rPr lang="es-MX" sz="2800" dirty="0">
                <a:latin typeface="Arial"/>
                <a:ea typeface="Calibri"/>
                <a:cs typeface="Times New Roman"/>
              </a:rPr>
              <a:t>Alcanzar que el 100% de los alumnos se motive y adquiera el gusto y hábito de la lectura.</a:t>
            </a:r>
            <a:endParaRPr lang="es-MX" sz="2400" dirty="0">
              <a:latin typeface="Calibri"/>
              <a:ea typeface="Calibri"/>
              <a:cs typeface="Times New Roman"/>
            </a:endParaRPr>
          </a:p>
          <a:p>
            <a:pPr marL="0" indent="0" algn="just">
              <a:buNone/>
            </a:pPr>
            <a:endParaRPr lang="es-MX" dirty="0"/>
          </a:p>
        </p:txBody>
      </p:sp>
    </p:spTree>
    <p:extLst>
      <p:ext uri="{BB962C8B-B14F-4D97-AF65-F5344CB8AC3E}">
        <p14:creationId xmlns:p14="http://schemas.microsoft.com/office/powerpoint/2010/main" val="40779255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332656"/>
            <a:ext cx="8229600" cy="5991944"/>
          </a:xfrm>
        </p:spPr>
        <p:txBody>
          <a:bodyPr/>
          <a:lstStyle/>
          <a:p>
            <a:pPr marL="0" indent="0" algn="ctr">
              <a:buNone/>
            </a:pPr>
            <a:endParaRPr lang="es-MX" dirty="0" smtClean="0"/>
          </a:p>
          <a:p>
            <a:pPr marL="0" indent="0" algn="ctr">
              <a:buNone/>
            </a:pPr>
            <a:r>
              <a:rPr lang="es-MX" dirty="0" smtClean="0"/>
              <a:t>METAS</a:t>
            </a:r>
          </a:p>
          <a:p>
            <a:pPr marL="0" indent="0" algn="ctr">
              <a:buNone/>
            </a:pPr>
            <a:endParaRPr lang="es-MX" dirty="0"/>
          </a:p>
          <a:p>
            <a:pPr marL="342900" lvl="0" indent="-342900" algn="just">
              <a:lnSpc>
                <a:spcPct val="150000"/>
              </a:lnSpc>
              <a:spcAft>
                <a:spcPts val="1000"/>
              </a:spcAft>
              <a:buFont typeface="Wingdings"/>
              <a:buChar char=""/>
            </a:pPr>
            <a:r>
              <a:rPr lang="es-MX" sz="2800" dirty="0">
                <a:latin typeface="Arial"/>
                <a:ea typeface="Calibri"/>
                <a:cs typeface="Times New Roman"/>
              </a:rPr>
              <a:t>Que el 90% de los alumnos domine el uso el procesador de textos de Microsoft office, y lo emplee en la redacción de los diversos productos escolares, en donde tenga que poner en práctica la comprensión lectora de textos científicos, culturales, o de entretenimiento.</a:t>
            </a:r>
            <a:endParaRPr lang="es-MX" sz="2400" dirty="0">
              <a:latin typeface="Calibri"/>
              <a:ea typeface="Calibri"/>
              <a:cs typeface="Times New Roman"/>
            </a:endParaRPr>
          </a:p>
          <a:p>
            <a:pPr marL="0" indent="0" algn="ctr">
              <a:buNone/>
            </a:pPr>
            <a:endParaRPr lang="es-MX" dirty="0"/>
          </a:p>
        </p:txBody>
      </p:sp>
    </p:spTree>
    <p:extLst>
      <p:ext uri="{BB962C8B-B14F-4D97-AF65-F5344CB8AC3E}">
        <p14:creationId xmlns:p14="http://schemas.microsoft.com/office/powerpoint/2010/main" val="266006122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95536" y="0"/>
            <a:ext cx="8229600" cy="764704"/>
          </a:xfrm>
        </p:spPr>
        <p:txBody>
          <a:bodyPr>
            <a:normAutofit/>
          </a:bodyPr>
          <a:lstStyle/>
          <a:p>
            <a:pPr algn="ctr"/>
            <a:r>
              <a:rPr lang="es-MX" sz="3200" dirty="0" smtClean="0"/>
              <a:t>PLAN OPERATIVO</a:t>
            </a:r>
            <a:endParaRPr lang="es-MX" sz="3200" dirty="0"/>
          </a:p>
        </p:txBody>
      </p:sp>
      <p:sp>
        <p:nvSpPr>
          <p:cNvPr id="3" name="2 Marcador de contenido"/>
          <p:cNvSpPr>
            <a:spLocks noGrp="1"/>
          </p:cNvSpPr>
          <p:nvPr>
            <p:ph idx="1"/>
          </p:nvPr>
        </p:nvSpPr>
        <p:spPr>
          <a:xfrm>
            <a:off x="171449" y="1124744"/>
            <a:ext cx="8715375" cy="5199856"/>
          </a:xfrm>
        </p:spPr>
        <p:txBody>
          <a:bodyPr>
            <a:normAutofit lnSpcReduction="10000"/>
          </a:bodyPr>
          <a:lstStyle/>
          <a:p>
            <a:pPr marL="342900" lvl="0" indent="-342900" algn="just">
              <a:lnSpc>
                <a:spcPct val="115000"/>
              </a:lnSpc>
              <a:spcAft>
                <a:spcPts val="0"/>
              </a:spcAft>
              <a:buFont typeface="Wingdings"/>
              <a:buChar char=""/>
            </a:pPr>
            <a:r>
              <a:rPr lang="es-MX" sz="2800" dirty="0">
                <a:latin typeface="Arial"/>
                <a:ea typeface="Calibri"/>
                <a:cs typeface="Times New Roman"/>
              </a:rPr>
              <a:t>El tiempo estipulado para este proyecto será durante los meses de mayo y junio del ciclo escolar 2012-2013. Responsable Prof. Rubén López García.</a:t>
            </a:r>
            <a:endParaRPr lang="es-MX" sz="2400" dirty="0">
              <a:latin typeface="Calibri"/>
              <a:ea typeface="Calibri"/>
              <a:cs typeface="Times New Roman"/>
            </a:endParaRPr>
          </a:p>
          <a:p>
            <a:pPr marL="342900" lvl="0" indent="-342900" algn="just">
              <a:lnSpc>
                <a:spcPct val="150000"/>
              </a:lnSpc>
              <a:spcAft>
                <a:spcPts val="1000"/>
              </a:spcAft>
              <a:buFont typeface="Wingdings"/>
              <a:buChar char=""/>
            </a:pPr>
            <a:r>
              <a:rPr lang="es-MX" sz="2800" dirty="0">
                <a:latin typeface="Arial"/>
                <a:ea typeface="Calibri"/>
                <a:cs typeface="Times New Roman"/>
              </a:rPr>
              <a:t>Aplicar como  estrategia metodológica las </a:t>
            </a:r>
            <a:r>
              <a:rPr lang="es-MX" sz="2800" dirty="0" err="1">
                <a:latin typeface="Arial"/>
                <a:ea typeface="Calibri"/>
                <a:cs typeface="Times New Roman"/>
              </a:rPr>
              <a:t>webquest</a:t>
            </a:r>
            <a:r>
              <a:rPr lang="es-MX" sz="2800" dirty="0">
                <a:latin typeface="Arial"/>
                <a:ea typeface="Calibri"/>
                <a:cs typeface="Times New Roman"/>
              </a:rPr>
              <a:t>  para  que incentiven a la lectura y se mejore la comprensión lectora, utilizando como herramienta mediadora las TICS. (Mayo-junio) Responsable: Profesor Rubén López García.</a:t>
            </a:r>
            <a:endParaRPr lang="es-MX" sz="2400" dirty="0">
              <a:latin typeface="Calibri"/>
              <a:ea typeface="Calibri"/>
              <a:cs typeface="Times New Roman"/>
            </a:endParaRPr>
          </a:p>
          <a:p>
            <a:endParaRPr lang="es-MX" dirty="0"/>
          </a:p>
        </p:txBody>
      </p:sp>
    </p:spTree>
    <p:extLst>
      <p:ext uri="{BB962C8B-B14F-4D97-AF65-F5344CB8AC3E}">
        <p14:creationId xmlns:p14="http://schemas.microsoft.com/office/powerpoint/2010/main" val="41294617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251520" y="260648"/>
            <a:ext cx="8640960" cy="6397327"/>
          </a:xfrm>
        </p:spPr>
        <p:txBody>
          <a:bodyPr>
            <a:normAutofit fontScale="92500" lnSpcReduction="10000"/>
          </a:bodyPr>
          <a:lstStyle/>
          <a:p>
            <a:pPr marL="0" indent="0" algn="ctr">
              <a:buNone/>
            </a:pPr>
            <a:r>
              <a:rPr lang="es-MX" dirty="0" smtClean="0"/>
              <a:t>METAS</a:t>
            </a:r>
          </a:p>
          <a:p>
            <a:pPr marL="0" lvl="0" indent="0" algn="just">
              <a:lnSpc>
                <a:spcPct val="150000"/>
              </a:lnSpc>
              <a:spcAft>
                <a:spcPts val="0"/>
              </a:spcAft>
              <a:buNone/>
            </a:pPr>
            <a:r>
              <a:rPr lang="es-MX" sz="2800" dirty="0" smtClean="0">
                <a:latin typeface="Arial"/>
                <a:ea typeface="Calibri"/>
                <a:cs typeface="Times New Roman"/>
              </a:rPr>
              <a:t>Utilizar </a:t>
            </a:r>
            <a:r>
              <a:rPr lang="es-MX" sz="2800" dirty="0">
                <a:latin typeface="Arial"/>
                <a:ea typeface="Calibri"/>
                <a:cs typeface="Times New Roman"/>
              </a:rPr>
              <a:t>diversos recursos que ofrece internet como: blogs, foros, wikis. Correo electrónico, etc., para difundir textos y se conviertan en medios para propiciar la lectura y la comprensión de estos. (Mayo-junio) Responsables: Prof. Rubén López García, alumnos de tercer grado, grupo “A”.</a:t>
            </a:r>
            <a:endParaRPr lang="es-MX" sz="2400" dirty="0">
              <a:latin typeface="Calibri"/>
              <a:ea typeface="Calibri"/>
              <a:cs typeface="Times New Roman"/>
            </a:endParaRPr>
          </a:p>
          <a:p>
            <a:pPr marL="342900" lvl="0" indent="-342900" algn="just">
              <a:lnSpc>
                <a:spcPct val="150000"/>
              </a:lnSpc>
              <a:spcAft>
                <a:spcPts val="1000"/>
              </a:spcAft>
              <a:buFont typeface="Wingdings"/>
              <a:buChar char=""/>
            </a:pPr>
            <a:r>
              <a:rPr lang="es-MX" sz="2800" dirty="0">
                <a:latin typeface="Arial"/>
                <a:ea typeface="Calibri"/>
                <a:cs typeface="Times New Roman"/>
              </a:rPr>
              <a:t>Motivar a los estudiantes a la lectura de diversos textos electrónicos y manifestaciones literarias. (Mayo-junio) Responsable: Prof. Rubén López García, alumnos de tercer grado, grupo “A”.</a:t>
            </a:r>
            <a:endParaRPr lang="es-MX" sz="2400" dirty="0">
              <a:latin typeface="Calibri"/>
              <a:ea typeface="Calibri"/>
              <a:cs typeface="Times New Roman"/>
            </a:endParaRPr>
          </a:p>
          <a:p>
            <a:pPr marL="0" indent="0" algn="ctr">
              <a:buNone/>
            </a:pPr>
            <a:endParaRPr lang="es-MX" dirty="0"/>
          </a:p>
        </p:txBody>
      </p:sp>
    </p:spTree>
    <p:extLst>
      <p:ext uri="{BB962C8B-B14F-4D97-AF65-F5344CB8AC3E}">
        <p14:creationId xmlns:p14="http://schemas.microsoft.com/office/powerpoint/2010/main" val="260846093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0"/>
            <a:ext cx="9144000" cy="6858000"/>
          </a:xfrm>
        </p:spPr>
        <p:txBody>
          <a:bodyPr>
            <a:normAutofit/>
          </a:bodyPr>
          <a:lstStyle/>
          <a:p>
            <a:pPr marL="0" indent="0" algn="ctr">
              <a:buNone/>
            </a:pPr>
            <a:r>
              <a:rPr lang="es-MX" dirty="0" smtClean="0"/>
              <a:t>PRESUPUESTO</a:t>
            </a:r>
          </a:p>
          <a:p>
            <a:pPr algn="just">
              <a:lnSpc>
                <a:spcPct val="115000"/>
              </a:lnSpc>
              <a:spcAft>
                <a:spcPts val="1000"/>
              </a:spcAft>
            </a:pPr>
            <a:r>
              <a:rPr lang="es-MX" sz="2800" dirty="0">
                <a:latin typeface="Arial"/>
                <a:ea typeface="Calibri"/>
                <a:cs typeface="Times New Roman"/>
              </a:rPr>
              <a:t>Los recursos que se emplearan para la realización de este anteproyecto, serán destinados a la adquisición de: </a:t>
            </a:r>
            <a:endParaRPr lang="es-MX" sz="2400" dirty="0">
              <a:latin typeface="Calibri"/>
              <a:ea typeface="Calibri"/>
              <a:cs typeface="Times New Roman"/>
            </a:endParaRPr>
          </a:p>
          <a:p>
            <a:pPr algn="just">
              <a:lnSpc>
                <a:spcPct val="115000"/>
              </a:lnSpc>
              <a:spcAft>
                <a:spcPts val="1000"/>
              </a:spcAft>
            </a:pPr>
            <a:r>
              <a:rPr lang="es-MX" sz="2800" dirty="0">
                <a:latin typeface="Arial"/>
                <a:ea typeface="Calibri"/>
                <a:cs typeface="Times New Roman"/>
              </a:rPr>
              <a:t> 20 equipos de computo</a:t>
            </a:r>
            <a:r>
              <a:rPr lang="es-MX" sz="2800" dirty="0" smtClean="0">
                <a:latin typeface="Arial"/>
                <a:ea typeface="Calibri"/>
                <a:cs typeface="Times New Roman"/>
              </a:rPr>
              <a:t>………  $ </a:t>
            </a:r>
            <a:r>
              <a:rPr lang="es-MX" sz="2800" dirty="0">
                <a:latin typeface="Arial"/>
                <a:ea typeface="Calibri"/>
                <a:cs typeface="Times New Roman"/>
              </a:rPr>
              <a:t>140, 000.00</a:t>
            </a:r>
            <a:endParaRPr lang="es-MX" sz="2400" dirty="0">
              <a:latin typeface="Calibri"/>
              <a:ea typeface="Calibri"/>
              <a:cs typeface="Times New Roman"/>
            </a:endParaRPr>
          </a:p>
          <a:p>
            <a:pPr algn="just">
              <a:lnSpc>
                <a:spcPct val="115000"/>
              </a:lnSpc>
              <a:spcAft>
                <a:spcPts val="1000"/>
              </a:spcAft>
            </a:pPr>
            <a:r>
              <a:rPr lang="es-MX" sz="2800" dirty="0">
                <a:latin typeface="Arial"/>
                <a:ea typeface="Calibri"/>
                <a:cs typeface="Times New Roman"/>
              </a:rPr>
              <a:t>1 Cañón</a:t>
            </a:r>
            <a:r>
              <a:rPr lang="es-MX" sz="2800" dirty="0" smtClean="0">
                <a:latin typeface="Arial"/>
                <a:ea typeface="Calibri"/>
                <a:cs typeface="Times New Roman"/>
              </a:rPr>
              <a:t>…………………………   </a:t>
            </a:r>
            <a:r>
              <a:rPr lang="es-MX" sz="2800" dirty="0">
                <a:latin typeface="Arial"/>
                <a:ea typeface="Calibri"/>
                <a:cs typeface="Times New Roman"/>
              </a:rPr>
              <a:t>$ 8500.00</a:t>
            </a:r>
            <a:endParaRPr lang="es-MX" sz="2400" dirty="0">
              <a:latin typeface="Calibri"/>
              <a:ea typeface="Calibri"/>
              <a:cs typeface="Times New Roman"/>
            </a:endParaRPr>
          </a:p>
          <a:p>
            <a:pPr algn="just">
              <a:lnSpc>
                <a:spcPct val="115000"/>
              </a:lnSpc>
              <a:spcAft>
                <a:spcPts val="1000"/>
              </a:spcAft>
            </a:pPr>
            <a:r>
              <a:rPr lang="es-MX" sz="2800" dirty="0">
                <a:latin typeface="Arial"/>
                <a:ea typeface="Calibri"/>
                <a:cs typeface="Times New Roman"/>
              </a:rPr>
              <a:t>1 impresora</a:t>
            </a:r>
            <a:r>
              <a:rPr lang="es-MX" sz="2800" dirty="0" smtClean="0">
                <a:latin typeface="Arial"/>
                <a:ea typeface="Calibri"/>
                <a:cs typeface="Times New Roman"/>
              </a:rPr>
              <a:t>……………………     </a:t>
            </a:r>
            <a:r>
              <a:rPr lang="es-MX" sz="2800" dirty="0">
                <a:latin typeface="Arial"/>
                <a:ea typeface="Calibri"/>
                <a:cs typeface="Times New Roman"/>
              </a:rPr>
              <a:t>$ 3000.00</a:t>
            </a:r>
            <a:endParaRPr lang="es-MX" sz="2400" dirty="0">
              <a:latin typeface="Calibri"/>
              <a:ea typeface="Calibri"/>
              <a:cs typeface="Times New Roman"/>
            </a:endParaRPr>
          </a:p>
          <a:p>
            <a:pPr algn="just">
              <a:lnSpc>
                <a:spcPct val="115000"/>
              </a:lnSpc>
              <a:spcAft>
                <a:spcPts val="1000"/>
              </a:spcAft>
            </a:pPr>
            <a:r>
              <a:rPr lang="es-MX" sz="2800" dirty="0">
                <a:latin typeface="Arial"/>
                <a:ea typeface="Calibri"/>
                <a:cs typeface="Times New Roman"/>
              </a:rPr>
              <a:t>Conexión a internet </a:t>
            </a:r>
            <a:r>
              <a:rPr lang="es-MX" sz="2800" dirty="0" smtClean="0">
                <a:latin typeface="Arial"/>
                <a:ea typeface="Calibri"/>
                <a:cs typeface="Times New Roman"/>
              </a:rPr>
              <a:t>…………….. </a:t>
            </a:r>
            <a:r>
              <a:rPr lang="es-MX" sz="2800" u="sng" dirty="0">
                <a:latin typeface="Arial"/>
                <a:ea typeface="Calibri"/>
                <a:cs typeface="Times New Roman"/>
              </a:rPr>
              <a:t>$ 5000.00</a:t>
            </a:r>
            <a:r>
              <a:rPr lang="es-MX" sz="2800" dirty="0">
                <a:latin typeface="Arial"/>
                <a:ea typeface="Calibri"/>
                <a:cs typeface="Times New Roman"/>
              </a:rPr>
              <a:t> anual.</a:t>
            </a:r>
            <a:endParaRPr lang="es-MX" sz="2400" dirty="0">
              <a:latin typeface="Calibri"/>
              <a:ea typeface="Calibri"/>
              <a:cs typeface="Times New Roman"/>
            </a:endParaRPr>
          </a:p>
          <a:p>
            <a:pPr algn="just">
              <a:lnSpc>
                <a:spcPct val="115000"/>
              </a:lnSpc>
              <a:spcAft>
                <a:spcPts val="1000"/>
              </a:spcAft>
            </a:pPr>
            <a:r>
              <a:rPr lang="es-MX" sz="2800" dirty="0">
                <a:latin typeface="Arial"/>
                <a:ea typeface="Calibri"/>
                <a:cs typeface="Times New Roman"/>
              </a:rPr>
              <a:t>Total</a:t>
            </a:r>
            <a:r>
              <a:rPr lang="es-MX" sz="2800" dirty="0" smtClean="0">
                <a:latin typeface="Arial"/>
                <a:ea typeface="Calibri"/>
                <a:cs typeface="Times New Roman"/>
              </a:rPr>
              <a:t>………………………………. </a:t>
            </a:r>
            <a:r>
              <a:rPr lang="es-MX" sz="2800" dirty="0">
                <a:latin typeface="Arial"/>
                <a:ea typeface="Calibri"/>
                <a:cs typeface="Times New Roman"/>
              </a:rPr>
              <a:t>$ 156, 500.00</a:t>
            </a:r>
            <a:endParaRPr lang="es-MX" sz="2400" dirty="0">
              <a:latin typeface="Calibri"/>
              <a:ea typeface="Calibri"/>
              <a:cs typeface="Times New Roman"/>
            </a:endParaRPr>
          </a:p>
          <a:p>
            <a:pPr marL="0" indent="0" algn="just">
              <a:buNone/>
            </a:pPr>
            <a:endParaRPr lang="es-MX" dirty="0"/>
          </a:p>
        </p:txBody>
      </p:sp>
    </p:spTree>
    <p:extLst>
      <p:ext uri="{BB962C8B-B14F-4D97-AF65-F5344CB8AC3E}">
        <p14:creationId xmlns:p14="http://schemas.microsoft.com/office/powerpoint/2010/main" val="48984806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0" y="0"/>
            <a:ext cx="9144000" cy="6858000"/>
          </a:xfrm>
        </p:spPr>
        <p:txBody>
          <a:bodyPr/>
          <a:lstStyle/>
          <a:p>
            <a:pPr marL="0" indent="0" algn="ctr">
              <a:buNone/>
            </a:pPr>
            <a:endParaRPr lang="es-MX" dirty="0" smtClean="0"/>
          </a:p>
          <a:p>
            <a:pPr marL="0" indent="0" algn="ctr">
              <a:buNone/>
            </a:pPr>
            <a:endParaRPr lang="es-MX" dirty="0"/>
          </a:p>
          <a:p>
            <a:pPr marL="0" indent="0" algn="ctr">
              <a:buNone/>
            </a:pPr>
            <a:r>
              <a:rPr lang="es-MX" dirty="0" smtClean="0"/>
              <a:t>EVALUACIÓN</a:t>
            </a:r>
            <a:endParaRPr lang="es-MX" sz="2800" dirty="0" smtClean="0">
              <a:latin typeface="Arial"/>
              <a:ea typeface="Calibri"/>
              <a:cs typeface="Times New Roman"/>
            </a:endParaRPr>
          </a:p>
          <a:p>
            <a:pPr marL="342900" lvl="0" indent="-342900" algn="just">
              <a:lnSpc>
                <a:spcPct val="150000"/>
              </a:lnSpc>
              <a:spcAft>
                <a:spcPts val="0"/>
              </a:spcAft>
              <a:buFont typeface="Wingdings"/>
              <a:buChar char=""/>
            </a:pPr>
            <a:r>
              <a:rPr lang="es-MX" sz="2800" dirty="0" smtClean="0">
                <a:latin typeface="Arial"/>
                <a:ea typeface="Calibri"/>
                <a:cs typeface="Times New Roman"/>
              </a:rPr>
              <a:t>Grado </a:t>
            </a:r>
            <a:r>
              <a:rPr lang="es-MX" sz="2800" dirty="0">
                <a:latin typeface="Arial"/>
                <a:ea typeface="Calibri"/>
                <a:cs typeface="Times New Roman"/>
              </a:rPr>
              <a:t>de participación y motivación utilizando observación directa de las actividades programadas.</a:t>
            </a:r>
            <a:endParaRPr lang="es-MX" sz="2400" dirty="0">
              <a:latin typeface="Calibri"/>
              <a:ea typeface="Calibri"/>
              <a:cs typeface="Times New Roman"/>
            </a:endParaRPr>
          </a:p>
          <a:p>
            <a:pPr marL="342900" lvl="0" indent="-342900" algn="just">
              <a:lnSpc>
                <a:spcPct val="150000"/>
              </a:lnSpc>
              <a:spcAft>
                <a:spcPts val="0"/>
              </a:spcAft>
              <a:buFont typeface="Wingdings"/>
              <a:buChar char=""/>
            </a:pPr>
            <a:r>
              <a:rPr lang="es-MX" sz="2800" dirty="0">
                <a:latin typeface="Arial"/>
                <a:ea typeface="Calibri"/>
                <a:cs typeface="Times New Roman"/>
              </a:rPr>
              <a:t>Variedad y calidad de  las distintas producciones basándose en la  autoevaluación y coevaluación.</a:t>
            </a:r>
            <a:endParaRPr lang="es-MX" sz="2400" dirty="0">
              <a:latin typeface="Calibri"/>
              <a:ea typeface="Calibri"/>
              <a:cs typeface="Times New Roman"/>
            </a:endParaRPr>
          </a:p>
          <a:p>
            <a:pPr marL="342900" lvl="0" indent="-342900" algn="just">
              <a:lnSpc>
                <a:spcPct val="150000"/>
              </a:lnSpc>
              <a:spcAft>
                <a:spcPts val="1000"/>
              </a:spcAft>
              <a:buFont typeface="Wingdings"/>
              <a:buChar char=""/>
            </a:pPr>
            <a:r>
              <a:rPr lang="es-MX" sz="2800" dirty="0">
                <a:latin typeface="Arial"/>
                <a:ea typeface="Calibri"/>
                <a:cs typeface="Times New Roman"/>
              </a:rPr>
              <a:t>Adquisición de las habilidades informáticas para el uso de las </a:t>
            </a:r>
            <a:r>
              <a:rPr lang="es-MX" sz="2800" dirty="0" err="1">
                <a:latin typeface="Arial"/>
                <a:ea typeface="Calibri"/>
                <a:cs typeface="Times New Roman"/>
              </a:rPr>
              <a:t>webquest</a:t>
            </a:r>
            <a:r>
              <a:rPr lang="es-MX" sz="2800" dirty="0">
                <a:latin typeface="Arial"/>
                <a:ea typeface="Calibri"/>
                <a:cs typeface="Times New Roman"/>
              </a:rPr>
              <a:t>.</a:t>
            </a:r>
            <a:endParaRPr lang="es-MX" sz="2400" dirty="0">
              <a:latin typeface="Calibri"/>
              <a:ea typeface="Calibri"/>
              <a:cs typeface="Times New Roman"/>
            </a:endParaRPr>
          </a:p>
          <a:p>
            <a:pPr marL="0" indent="0" algn="just">
              <a:buNone/>
            </a:pPr>
            <a:endParaRPr lang="es-MX" dirty="0"/>
          </a:p>
        </p:txBody>
      </p:sp>
    </p:spTree>
    <p:extLst>
      <p:ext uri="{BB962C8B-B14F-4D97-AF65-F5344CB8AC3E}">
        <p14:creationId xmlns:p14="http://schemas.microsoft.com/office/powerpoint/2010/main" val="19111546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23528" y="188640"/>
            <a:ext cx="8229600" cy="864096"/>
          </a:xfrm>
        </p:spPr>
        <p:txBody>
          <a:bodyPr>
            <a:normAutofit/>
          </a:bodyPr>
          <a:lstStyle/>
          <a:p>
            <a:pPr algn="ctr"/>
            <a:r>
              <a:rPr lang="es-MX" sz="3200" dirty="0" smtClean="0"/>
              <a:t>PRESENTACIÓN</a:t>
            </a:r>
            <a:endParaRPr lang="es-MX" sz="3200" dirty="0"/>
          </a:p>
        </p:txBody>
      </p:sp>
      <p:sp>
        <p:nvSpPr>
          <p:cNvPr id="3" name="2 Marcador de contenido"/>
          <p:cNvSpPr>
            <a:spLocks noGrp="1"/>
          </p:cNvSpPr>
          <p:nvPr>
            <p:ph idx="1"/>
          </p:nvPr>
        </p:nvSpPr>
        <p:spPr>
          <a:xfrm>
            <a:off x="285750" y="1343025"/>
            <a:ext cx="8572500" cy="5200650"/>
          </a:xfrm>
        </p:spPr>
        <p:txBody>
          <a:bodyPr/>
          <a:lstStyle/>
          <a:p>
            <a:pPr algn="just">
              <a:lnSpc>
                <a:spcPct val="150000"/>
              </a:lnSpc>
              <a:spcAft>
                <a:spcPts val="1000"/>
              </a:spcAft>
            </a:pPr>
            <a:r>
              <a:rPr lang="es-MX" sz="2800" dirty="0">
                <a:latin typeface="Arial"/>
                <a:ea typeface="Calibri"/>
                <a:cs typeface="Times New Roman"/>
              </a:rPr>
              <a:t>El éxito de un sistema educativo se mide por los resultados que se obtienen en las pruebas estandarizadas que son aplicadas a los estudiantes, en el caso de México, las pruebas de mayor relevancia son PISA, de corte internacional, y ENLACE que se aplica a todas las entidades federativas de nuestro país. </a:t>
            </a:r>
            <a:endParaRPr lang="es-MX" sz="2400" dirty="0">
              <a:latin typeface="Calibri"/>
              <a:ea typeface="Calibri"/>
              <a:cs typeface="Times New Roman"/>
            </a:endParaRPr>
          </a:p>
          <a:p>
            <a:endParaRPr lang="es-MX" dirty="0"/>
          </a:p>
        </p:txBody>
      </p:sp>
    </p:spTree>
    <p:extLst>
      <p:ext uri="{BB962C8B-B14F-4D97-AF65-F5344CB8AC3E}">
        <p14:creationId xmlns:p14="http://schemas.microsoft.com/office/powerpoint/2010/main" val="2085781107"/>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179512" y="0"/>
            <a:ext cx="8784976" cy="6858000"/>
          </a:xfrm>
        </p:spPr>
        <p:txBody>
          <a:bodyPr/>
          <a:lstStyle/>
          <a:p>
            <a:pPr marL="0" indent="0" algn="ctr">
              <a:buNone/>
            </a:pPr>
            <a:endParaRPr lang="es-MX" dirty="0" smtClean="0"/>
          </a:p>
          <a:p>
            <a:pPr marL="0" indent="0" algn="ctr">
              <a:buNone/>
            </a:pPr>
            <a:endParaRPr lang="es-MX" dirty="0"/>
          </a:p>
          <a:p>
            <a:pPr marL="0" indent="0" algn="ctr">
              <a:buNone/>
            </a:pPr>
            <a:r>
              <a:rPr lang="es-MX" dirty="0" smtClean="0"/>
              <a:t>REFERENCIAS</a:t>
            </a:r>
          </a:p>
          <a:p>
            <a:pPr algn="just">
              <a:lnSpc>
                <a:spcPct val="115000"/>
              </a:lnSpc>
              <a:spcAft>
                <a:spcPts val="1000"/>
              </a:spcAft>
            </a:pPr>
            <a:r>
              <a:rPr lang="es-MX" sz="2800" dirty="0">
                <a:latin typeface="Arial"/>
                <a:ea typeface="Calibri"/>
                <a:cs typeface="Times New Roman"/>
              </a:rPr>
              <a:t>Aliaga Abad, F. M.; Orellana Alonso, N. y Suárez Rodríguez, J. (2004). Implantación y utilización de las Tecnologías de la Información y la Comunicación en la escuela. Bordón, 56 (3 y 4), 443-468. </a:t>
            </a:r>
            <a:endParaRPr lang="es-MX" sz="2400" dirty="0">
              <a:latin typeface="Calibri"/>
              <a:ea typeface="Calibri"/>
              <a:cs typeface="Times New Roman"/>
            </a:endParaRPr>
          </a:p>
          <a:p>
            <a:pPr algn="just">
              <a:lnSpc>
                <a:spcPct val="115000"/>
              </a:lnSpc>
              <a:spcAft>
                <a:spcPts val="1000"/>
              </a:spcAft>
            </a:pPr>
            <a:r>
              <a:rPr lang="es-MX" sz="2800" dirty="0">
                <a:latin typeface="Arial"/>
                <a:ea typeface="Calibri"/>
                <a:cs typeface="Times New Roman"/>
              </a:rPr>
              <a:t>Amar Rodríguez, V. M. (2010). La educación en medios digitales de comunicación. Pixel bit. Revista de Medios y Educación, 36, 115-124. </a:t>
            </a:r>
            <a:endParaRPr lang="es-MX" sz="2400" dirty="0">
              <a:latin typeface="Calibri"/>
              <a:ea typeface="Calibri"/>
              <a:cs typeface="Times New Roman"/>
            </a:endParaRPr>
          </a:p>
          <a:p>
            <a:pPr algn="just">
              <a:lnSpc>
                <a:spcPct val="115000"/>
              </a:lnSpc>
              <a:spcAft>
                <a:spcPts val="1000"/>
              </a:spcAft>
            </a:pPr>
            <a:r>
              <a:rPr lang="es-ES" sz="2800" u="sng" dirty="0">
                <a:solidFill>
                  <a:srgbClr val="0000FF"/>
                </a:solidFill>
                <a:latin typeface="Arial"/>
                <a:ea typeface="Calibri"/>
                <a:cs typeface="Times New Roman"/>
                <a:hlinkClick r:id="rId2"/>
              </a:rPr>
              <a:t>http://www.educar.org/lectura/</a:t>
            </a:r>
            <a:endParaRPr lang="es-MX" sz="2400" dirty="0">
              <a:latin typeface="Calibri"/>
              <a:ea typeface="Calibri"/>
              <a:cs typeface="Times New Roman"/>
            </a:endParaRPr>
          </a:p>
          <a:p>
            <a:pPr algn="just">
              <a:lnSpc>
                <a:spcPct val="115000"/>
              </a:lnSpc>
              <a:spcAft>
                <a:spcPts val="1000"/>
              </a:spcAft>
            </a:pPr>
            <a:r>
              <a:rPr lang="es-ES" sz="2800" u="sng" dirty="0">
                <a:solidFill>
                  <a:srgbClr val="0000FF"/>
                </a:solidFill>
                <a:latin typeface="Arial"/>
                <a:ea typeface="Calibri"/>
                <a:cs typeface="Times New Roman"/>
                <a:hlinkClick r:id="rId3"/>
              </a:rPr>
              <a:t>http://www.comprensionlectora.es/</a:t>
            </a:r>
            <a:endParaRPr lang="es-MX" sz="2400" dirty="0">
              <a:latin typeface="Calibri"/>
              <a:ea typeface="Calibri"/>
              <a:cs typeface="Times New Roman"/>
            </a:endParaRPr>
          </a:p>
          <a:p>
            <a:pPr marL="0" indent="0" algn="just">
              <a:buNone/>
            </a:pPr>
            <a:endParaRPr lang="es-MX" dirty="0"/>
          </a:p>
        </p:txBody>
      </p:sp>
    </p:spTree>
    <p:extLst>
      <p:ext uri="{BB962C8B-B14F-4D97-AF65-F5344CB8AC3E}">
        <p14:creationId xmlns:p14="http://schemas.microsoft.com/office/powerpoint/2010/main" val="383901890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251520" y="260648"/>
            <a:ext cx="8640960" cy="6336704"/>
          </a:xfrm>
        </p:spPr>
        <p:txBody>
          <a:bodyPr/>
          <a:lstStyle/>
          <a:p>
            <a:pPr algn="just">
              <a:lnSpc>
                <a:spcPct val="150000"/>
              </a:lnSpc>
              <a:spcAft>
                <a:spcPts val="1000"/>
              </a:spcAft>
            </a:pPr>
            <a:r>
              <a:rPr lang="es-MX" sz="2800" dirty="0">
                <a:latin typeface="Arial"/>
                <a:ea typeface="Calibri"/>
                <a:cs typeface="Times New Roman"/>
              </a:rPr>
              <a:t>Los resultados obtenidos recientemente, han demostrado (en lo que respecta a PISA y ENLACE) que nuestra educación presenta grandes deficiencias en aspectos básicos como son la comprensión lectora,  la comprensión de fenómenos naturales, y el pensamiento lógico matemático. Competencias que hoy se identifican como básicas y necesarias para el buen desarrollo de los individuos. </a:t>
            </a:r>
            <a:endParaRPr lang="es-MX" sz="2400" dirty="0">
              <a:latin typeface="Calibri"/>
              <a:ea typeface="Calibri"/>
              <a:cs typeface="Times New Roman"/>
            </a:endParaRPr>
          </a:p>
          <a:p>
            <a:endParaRPr lang="es-MX" dirty="0"/>
          </a:p>
        </p:txBody>
      </p:sp>
    </p:spTree>
    <p:extLst>
      <p:ext uri="{BB962C8B-B14F-4D97-AF65-F5344CB8AC3E}">
        <p14:creationId xmlns:p14="http://schemas.microsoft.com/office/powerpoint/2010/main" val="24693068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23528" y="35471"/>
            <a:ext cx="8229600" cy="873249"/>
          </a:xfrm>
        </p:spPr>
        <p:txBody>
          <a:bodyPr/>
          <a:lstStyle/>
          <a:p>
            <a:pPr algn="ctr"/>
            <a:r>
              <a:rPr lang="es-MX" dirty="0" smtClean="0"/>
              <a:t>DIAGNÓSTICO</a:t>
            </a:r>
            <a:endParaRPr lang="es-MX" dirty="0"/>
          </a:p>
        </p:txBody>
      </p:sp>
      <p:sp>
        <p:nvSpPr>
          <p:cNvPr id="3" name="2 Marcador de contenido"/>
          <p:cNvSpPr>
            <a:spLocks noGrp="1"/>
          </p:cNvSpPr>
          <p:nvPr>
            <p:ph idx="1"/>
          </p:nvPr>
        </p:nvSpPr>
        <p:spPr>
          <a:xfrm>
            <a:off x="251520" y="1228725"/>
            <a:ext cx="8640960" cy="5296619"/>
          </a:xfrm>
        </p:spPr>
        <p:txBody>
          <a:bodyPr/>
          <a:lstStyle/>
          <a:p>
            <a:endParaRPr lang="es-MX" dirty="0" smtClean="0"/>
          </a:p>
          <a:p>
            <a:pPr>
              <a:buFont typeface="Wingdings" pitchFamily="2" charset="2"/>
              <a:buChar char="q"/>
            </a:pPr>
            <a:r>
              <a:rPr lang="es-MX" dirty="0" smtClean="0"/>
              <a:t> INSTRUMENTO  PARA DETECTAR EL NIVEL DE COMPRENSIÓN LECTORA.</a:t>
            </a:r>
          </a:p>
          <a:p>
            <a:pPr marL="0" indent="0">
              <a:buNone/>
            </a:pPr>
            <a:endParaRPr lang="es-MX" dirty="0"/>
          </a:p>
          <a:p>
            <a:pPr marL="0" indent="0">
              <a:buNone/>
            </a:pPr>
            <a:endParaRPr lang="es-MX" dirty="0" smtClean="0"/>
          </a:p>
          <a:p>
            <a:r>
              <a:rPr lang="es-MX" dirty="0" smtClean="0"/>
              <a:t>LOS RESULTADOS  DEMUSTRAN QUE EL 80%  DE LOS ALUMNOS PRESENTAN DIFICULTADES AL MOMENTO DE PLATICAR, RECORDAR, COMPARTIR, LO LEÍDO.</a:t>
            </a:r>
            <a:endParaRPr lang="es-MX" dirty="0"/>
          </a:p>
        </p:txBody>
      </p:sp>
    </p:spTree>
    <p:extLst>
      <p:ext uri="{BB962C8B-B14F-4D97-AF65-F5344CB8AC3E}">
        <p14:creationId xmlns:p14="http://schemas.microsoft.com/office/powerpoint/2010/main" val="404083568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95536" y="836712"/>
            <a:ext cx="8229600" cy="801241"/>
          </a:xfrm>
        </p:spPr>
        <p:txBody>
          <a:bodyPr>
            <a:normAutofit/>
          </a:bodyPr>
          <a:lstStyle/>
          <a:p>
            <a:pPr algn="ctr"/>
            <a:r>
              <a:rPr lang="es-MX" sz="3200" dirty="0" smtClean="0"/>
              <a:t>PLANTEAMIENTO DEL PROBLEMA</a:t>
            </a:r>
            <a:endParaRPr lang="es-MX" sz="3200" dirty="0"/>
          </a:p>
        </p:txBody>
      </p:sp>
      <p:sp>
        <p:nvSpPr>
          <p:cNvPr id="3" name="2 Marcador de contenido"/>
          <p:cNvSpPr>
            <a:spLocks noGrp="1"/>
          </p:cNvSpPr>
          <p:nvPr>
            <p:ph idx="1"/>
          </p:nvPr>
        </p:nvSpPr>
        <p:spPr>
          <a:xfrm>
            <a:off x="457200" y="1916832"/>
            <a:ext cx="8229600" cy="4407768"/>
          </a:xfrm>
        </p:spPr>
        <p:txBody>
          <a:bodyPr/>
          <a:lstStyle/>
          <a:p>
            <a:pPr marL="0" indent="0" algn="ctr">
              <a:lnSpc>
                <a:spcPct val="150000"/>
              </a:lnSpc>
              <a:spcAft>
                <a:spcPts val="1000"/>
              </a:spcAft>
              <a:buNone/>
            </a:pPr>
            <a:endParaRPr lang="es-MX" sz="2800" dirty="0">
              <a:latin typeface="Arial"/>
              <a:ea typeface="Calibri"/>
              <a:cs typeface="Times New Roman"/>
            </a:endParaRPr>
          </a:p>
          <a:p>
            <a:pPr marL="0" indent="0" algn="ctr">
              <a:lnSpc>
                <a:spcPct val="150000"/>
              </a:lnSpc>
              <a:spcAft>
                <a:spcPts val="1000"/>
              </a:spcAft>
              <a:buNone/>
            </a:pPr>
            <a:r>
              <a:rPr lang="es-MX" sz="2800" dirty="0" smtClean="0">
                <a:latin typeface="Arial"/>
                <a:ea typeface="Calibri"/>
                <a:cs typeface="Times New Roman"/>
              </a:rPr>
              <a:t>Falta </a:t>
            </a:r>
            <a:r>
              <a:rPr lang="es-MX" sz="2800" dirty="0">
                <a:latin typeface="Arial"/>
                <a:ea typeface="Calibri"/>
                <a:cs typeface="Times New Roman"/>
              </a:rPr>
              <a:t>de comprensión lectora en el grupo de tercer grado grupo “A” del la escuela telesecundaria Acxotecatl.</a:t>
            </a:r>
            <a:endParaRPr lang="es-MX" sz="2400" dirty="0">
              <a:latin typeface="Calibri"/>
              <a:ea typeface="Calibri"/>
              <a:cs typeface="Times New Roman"/>
            </a:endParaRPr>
          </a:p>
          <a:p>
            <a:endParaRPr lang="es-MX" dirty="0"/>
          </a:p>
        </p:txBody>
      </p:sp>
    </p:spTree>
    <p:extLst>
      <p:ext uri="{BB962C8B-B14F-4D97-AF65-F5344CB8AC3E}">
        <p14:creationId xmlns:p14="http://schemas.microsoft.com/office/powerpoint/2010/main" val="290019295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95536" y="620688"/>
            <a:ext cx="8229600" cy="886966"/>
          </a:xfrm>
        </p:spPr>
        <p:txBody>
          <a:bodyPr/>
          <a:lstStyle/>
          <a:p>
            <a:pPr algn="ctr"/>
            <a:r>
              <a:rPr lang="es-MX" dirty="0" smtClean="0"/>
              <a:t>OBJETIVO GENERAL</a:t>
            </a:r>
            <a:endParaRPr lang="es-MX" dirty="0"/>
          </a:p>
        </p:txBody>
      </p:sp>
      <p:sp>
        <p:nvSpPr>
          <p:cNvPr id="3" name="2 Marcador de contenido"/>
          <p:cNvSpPr>
            <a:spLocks noGrp="1"/>
          </p:cNvSpPr>
          <p:nvPr>
            <p:ph idx="1"/>
          </p:nvPr>
        </p:nvSpPr>
        <p:spPr>
          <a:xfrm>
            <a:off x="251520" y="2132856"/>
            <a:ext cx="8640960" cy="4464496"/>
          </a:xfrm>
        </p:spPr>
        <p:txBody>
          <a:bodyPr/>
          <a:lstStyle/>
          <a:p>
            <a:pPr marL="0" indent="0" algn="just">
              <a:buNone/>
            </a:pPr>
            <a:endParaRPr lang="es-MX" dirty="0" smtClean="0"/>
          </a:p>
          <a:p>
            <a:pPr algn="just"/>
            <a:r>
              <a:rPr lang="es-MX" dirty="0" smtClean="0"/>
              <a:t>Motivar e incentivar a los estudiantes de la escuela Telesecundaria “Acxotecatl” ubicada en el municipio de Yauhquemehcan, en la comunidad de Santa María Atlihuetzia, hacia la comprensión de la lectura, preparándolos para una adecuada disposición e interpretación textual, haciendo uso de las TIC’S, enfocando las acciones al uso de las WEBQUEST.</a:t>
            </a:r>
          </a:p>
          <a:p>
            <a:endParaRPr lang="es-MX" dirty="0"/>
          </a:p>
        </p:txBody>
      </p:sp>
    </p:spTree>
    <p:extLst>
      <p:ext uri="{BB962C8B-B14F-4D97-AF65-F5344CB8AC3E}">
        <p14:creationId xmlns:p14="http://schemas.microsoft.com/office/powerpoint/2010/main" val="36512247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95536" y="21754"/>
            <a:ext cx="8229600" cy="886966"/>
          </a:xfrm>
        </p:spPr>
        <p:txBody>
          <a:bodyPr>
            <a:normAutofit/>
          </a:bodyPr>
          <a:lstStyle/>
          <a:p>
            <a:pPr algn="ctr"/>
            <a:r>
              <a:rPr lang="es-MX" sz="3200" b="1" dirty="0" smtClean="0">
                <a:solidFill>
                  <a:schemeClr val="tx1"/>
                </a:solidFill>
              </a:rPr>
              <a:t>¿QUÉ ES UN WEBQUEST?</a:t>
            </a:r>
            <a:endParaRPr lang="es-MX" sz="3200" b="1" dirty="0">
              <a:solidFill>
                <a:schemeClr val="tx1"/>
              </a:solidFill>
            </a:endParaRPr>
          </a:p>
        </p:txBody>
      </p:sp>
      <p:sp>
        <p:nvSpPr>
          <p:cNvPr id="3" name="2 Marcador de contenido"/>
          <p:cNvSpPr>
            <a:spLocks noGrp="1"/>
          </p:cNvSpPr>
          <p:nvPr>
            <p:ph idx="1"/>
          </p:nvPr>
        </p:nvSpPr>
        <p:spPr>
          <a:xfrm>
            <a:off x="251520" y="1196752"/>
            <a:ext cx="8640960" cy="5400600"/>
          </a:xfrm>
        </p:spPr>
        <p:txBody>
          <a:bodyPr/>
          <a:lstStyle/>
          <a:p>
            <a:pPr algn="just">
              <a:lnSpc>
                <a:spcPct val="150000"/>
              </a:lnSpc>
              <a:spcAft>
                <a:spcPts val="1000"/>
              </a:spcAft>
            </a:pPr>
            <a:r>
              <a:rPr lang="es-MX" sz="2800" dirty="0">
                <a:latin typeface="Arial"/>
                <a:ea typeface="Calibri"/>
                <a:cs typeface="Times New Roman"/>
              </a:rPr>
              <a:t>E</a:t>
            </a:r>
            <a:r>
              <a:rPr lang="es-MX" sz="2800" dirty="0" smtClean="0">
                <a:latin typeface="Arial"/>
                <a:ea typeface="Calibri"/>
                <a:cs typeface="Times New Roman"/>
              </a:rPr>
              <a:t>s </a:t>
            </a:r>
            <a:r>
              <a:rPr lang="es-MX" sz="2800" dirty="0">
                <a:latin typeface="Arial"/>
                <a:ea typeface="Calibri"/>
                <a:cs typeface="Times New Roman"/>
              </a:rPr>
              <a:t>una metodología de aprendizaje basado fundamentalmente en los recursos que nos proporciona Internet que incitan a los alumnos a investigar, </a:t>
            </a:r>
            <a:r>
              <a:rPr lang="es-ES" sz="2800" dirty="0">
                <a:latin typeface="Arial"/>
                <a:ea typeface="Calibri"/>
                <a:cs typeface="Times New Roman"/>
              </a:rPr>
              <a:t>potencian el pensamiento crítico, la creatividad y la toma de decisiones, contribuyen a desarrollar diferentes capacidades llevando así a los alumnos a transformar los conocimientos adquiridos.</a:t>
            </a:r>
            <a:endParaRPr lang="es-MX" sz="2400" dirty="0">
              <a:latin typeface="Calibri"/>
              <a:ea typeface="Calibri"/>
              <a:cs typeface="Times New Roman"/>
            </a:endParaRPr>
          </a:p>
          <a:p>
            <a:endParaRPr lang="es-MX" dirty="0"/>
          </a:p>
        </p:txBody>
      </p:sp>
    </p:spTree>
    <p:extLst>
      <p:ext uri="{BB962C8B-B14F-4D97-AF65-F5344CB8AC3E}">
        <p14:creationId xmlns:p14="http://schemas.microsoft.com/office/powerpoint/2010/main" val="135285579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95536" y="6896"/>
            <a:ext cx="8229600" cy="757808"/>
          </a:xfrm>
        </p:spPr>
        <p:txBody>
          <a:bodyPr>
            <a:normAutofit/>
          </a:bodyPr>
          <a:lstStyle/>
          <a:p>
            <a:pPr algn="ctr"/>
            <a:r>
              <a:rPr lang="es-MX" sz="3200" b="1" dirty="0" smtClean="0">
                <a:solidFill>
                  <a:schemeClr val="tx1"/>
                </a:solidFill>
              </a:rPr>
              <a:t>PRINCIPALES CARACTERISTICAS</a:t>
            </a:r>
            <a:endParaRPr lang="es-MX" sz="3200" b="1" dirty="0">
              <a:solidFill>
                <a:schemeClr val="tx1"/>
              </a:solidFill>
            </a:endParaRPr>
          </a:p>
        </p:txBody>
      </p:sp>
      <p:sp>
        <p:nvSpPr>
          <p:cNvPr id="3" name="2 Marcador de contenido"/>
          <p:cNvSpPr>
            <a:spLocks noGrp="1"/>
          </p:cNvSpPr>
          <p:nvPr>
            <p:ph idx="1"/>
          </p:nvPr>
        </p:nvSpPr>
        <p:spPr>
          <a:xfrm>
            <a:off x="179512" y="1052736"/>
            <a:ext cx="8712968" cy="5544616"/>
          </a:xfrm>
        </p:spPr>
        <p:txBody>
          <a:bodyPr>
            <a:normAutofit fontScale="92500" lnSpcReduction="10000"/>
          </a:bodyPr>
          <a:lstStyle/>
          <a:p>
            <a:pPr marL="342900" lvl="0" indent="-342900" algn="just">
              <a:lnSpc>
                <a:spcPct val="150000"/>
              </a:lnSpc>
              <a:spcAft>
                <a:spcPts val="1000"/>
              </a:spcAft>
              <a:buFont typeface="Wingdings"/>
              <a:buChar char=""/>
            </a:pPr>
            <a:r>
              <a:rPr lang="es-MX" sz="2800" dirty="0">
                <a:latin typeface="Arial"/>
                <a:ea typeface="Calibri"/>
                <a:cs typeface="Times New Roman"/>
              </a:rPr>
              <a:t>Una característica esencial de este modelo es que el trabajo elaborado por los alumnos puede ser transmitido y compartido, generando algo útil para otros.</a:t>
            </a:r>
            <a:endParaRPr lang="es-MX" sz="2400" dirty="0">
              <a:latin typeface="Calibri"/>
              <a:ea typeface="Calibri"/>
              <a:cs typeface="Times New Roman"/>
            </a:endParaRPr>
          </a:p>
          <a:p>
            <a:pPr marL="342900" lvl="0" indent="-342900" algn="just">
              <a:lnSpc>
                <a:spcPct val="150000"/>
              </a:lnSpc>
              <a:spcAft>
                <a:spcPts val="0"/>
              </a:spcAft>
              <a:buFont typeface="Wingdings"/>
              <a:buChar char=""/>
            </a:pPr>
            <a:r>
              <a:rPr lang="es-MX" sz="2800" dirty="0" smtClean="0">
                <a:latin typeface="Arial"/>
                <a:ea typeface="Calibri"/>
                <a:cs typeface="Times New Roman"/>
              </a:rPr>
              <a:t>Son </a:t>
            </a:r>
            <a:r>
              <a:rPr lang="es-MX" sz="2800" dirty="0">
                <a:latin typeface="Arial"/>
                <a:ea typeface="Calibri"/>
                <a:cs typeface="Times New Roman"/>
              </a:rPr>
              <a:t>actividades creadas fundamentalmente para que los alumnos trabajen en grupo, aunque se pueden diseñar para trabajo individual.</a:t>
            </a:r>
            <a:endParaRPr lang="es-MX" sz="2400" dirty="0">
              <a:latin typeface="Calibri"/>
              <a:ea typeface="Calibri"/>
              <a:cs typeface="Times New Roman"/>
            </a:endParaRPr>
          </a:p>
          <a:p>
            <a:pPr marL="342900" lvl="0" indent="-342900" algn="just">
              <a:lnSpc>
                <a:spcPct val="150000"/>
              </a:lnSpc>
              <a:spcAft>
                <a:spcPts val="1000"/>
              </a:spcAft>
              <a:buFont typeface="Wingdings"/>
              <a:buChar char=""/>
            </a:pPr>
            <a:r>
              <a:rPr lang="es-MX" sz="2800" dirty="0">
                <a:latin typeface="Arial"/>
                <a:ea typeface="Calibri"/>
                <a:cs typeface="Times New Roman"/>
              </a:rPr>
              <a:t>S</a:t>
            </a:r>
            <a:r>
              <a:rPr lang="es-MX" sz="2800" dirty="0" smtClean="0">
                <a:latin typeface="Arial"/>
                <a:ea typeface="Calibri"/>
                <a:cs typeface="Times New Roman"/>
              </a:rPr>
              <a:t>e </a:t>
            </a:r>
            <a:r>
              <a:rPr lang="es-MX" sz="2800" dirty="0">
                <a:latin typeface="Arial"/>
                <a:ea typeface="Calibri"/>
                <a:cs typeface="Times New Roman"/>
              </a:rPr>
              <a:t>puede diseñar para una única materia o puede ser  interdisciplinar.</a:t>
            </a:r>
            <a:endParaRPr lang="es-MX" sz="2400" dirty="0">
              <a:latin typeface="Calibri"/>
              <a:ea typeface="Calibri"/>
              <a:cs typeface="Times New Roman"/>
            </a:endParaRPr>
          </a:p>
          <a:p>
            <a:endParaRPr lang="es-MX" dirty="0"/>
          </a:p>
        </p:txBody>
      </p:sp>
    </p:spTree>
    <p:extLst>
      <p:ext uri="{BB962C8B-B14F-4D97-AF65-F5344CB8AC3E}">
        <p14:creationId xmlns:p14="http://schemas.microsoft.com/office/powerpoint/2010/main" val="17475794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95536" y="260648"/>
            <a:ext cx="8229600" cy="801241"/>
          </a:xfrm>
        </p:spPr>
        <p:txBody>
          <a:bodyPr>
            <a:normAutofit/>
          </a:bodyPr>
          <a:lstStyle/>
          <a:p>
            <a:pPr algn="ctr"/>
            <a:r>
              <a:rPr lang="es-MX" sz="3600" dirty="0" smtClean="0"/>
              <a:t>OBJETIVO GENERAL</a:t>
            </a:r>
            <a:endParaRPr lang="es-MX" sz="3600" dirty="0"/>
          </a:p>
        </p:txBody>
      </p:sp>
      <p:sp>
        <p:nvSpPr>
          <p:cNvPr id="3" name="2 Marcador de contenido"/>
          <p:cNvSpPr>
            <a:spLocks noGrp="1"/>
          </p:cNvSpPr>
          <p:nvPr>
            <p:ph idx="1"/>
          </p:nvPr>
        </p:nvSpPr>
        <p:spPr>
          <a:xfrm>
            <a:off x="0" y="1340768"/>
            <a:ext cx="8964488" cy="5328592"/>
          </a:xfrm>
        </p:spPr>
        <p:txBody>
          <a:bodyPr>
            <a:normAutofit lnSpcReduction="10000"/>
          </a:bodyPr>
          <a:lstStyle/>
          <a:p>
            <a:pPr marL="0" indent="0" algn="just">
              <a:lnSpc>
                <a:spcPct val="150000"/>
              </a:lnSpc>
              <a:spcAft>
                <a:spcPts val="1000"/>
              </a:spcAft>
              <a:buNone/>
            </a:pPr>
            <a:endParaRPr lang="es-MX" sz="2800" dirty="0" smtClean="0">
              <a:latin typeface="Arial"/>
              <a:ea typeface="Calibri"/>
              <a:cs typeface="Times New Roman"/>
            </a:endParaRPr>
          </a:p>
          <a:p>
            <a:pPr algn="just">
              <a:lnSpc>
                <a:spcPct val="150000"/>
              </a:lnSpc>
              <a:spcAft>
                <a:spcPts val="1000"/>
              </a:spcAft>
              <a:buFont typeface="Wingdings" pitchFamily="2" charset="2"/>
              <a:buChar char="q"/>
            </a:pPr>
            <a:r>
              <a:rPr lang="es-MX" sz="2800" dirty="0" smtClean="0">
                <a:latin typeface="Arial"/>
                <a:ea typeface="Calibri"/>
                <a:cs typeface="Times New Roman"/>
              </a:rPr>
              <a:t>Motivar </a:t>
            </a:r>
            <a:r>
              <a:rPr lang="es-MX" sz="2800" dirty="0">
                <a:latin typeface="Arial"/>
                <a:ea typeface="Calibri"/>
                <a:cs typeface="Times New Roman"/>
              </a:rPr>
              <a:t>e incentivar a los estudiantes de la escuela Telesecundaria “Acxotecatl” ubicada en el municipio de Yauhquemehcan, en la comunidad de Santa María Atlihuetzia, hacia la comprensión de la lectura, preparándolos para una adecuada disposición e interpretación textual, haciendo uso de las TIC’S, enfocando las acciones al uso de las WEBQUEST.</a:t>
            </a:r>
            <a:endParaRPr lang="es-MX" sz="2400" dirty="0">
              <a:latin typeface="Calibri"/>
              <a:ea typeface="Calibri"/>
              <a:cs typeface="Times New Roman"/>
            </a:endParaRPr>
          </a:p>
          <a:p>
            <a:endParaRPr lang="es-MX" dirty="0"/>
          </a:p>
        </p:txBody>
      </p:sp>
    </p:spTree>
    <p:extLst>
      <p:ext uri="{BB962C8B-B14F-4D97-AF65-F5344CB8AC3E}">
        <p14:creationId xmlns:p14="http://schemas.microsoft.com/office/powerpoint/2010/main" val="3479092364"/>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ujo">
  <a:themeElements>
    <a:clrScheme name="Flujo">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Flujo">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ujo">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scene3d>
            <a:camera prst="orthographicFront">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45</TotalTime>
  <Words>1140</Words>
  <Application>Microsoft Office PowerPoint</Application>
  <PresentationFormat>Presentación en pantalla (4:3)</PresentationFormat>
  <Paragraphs>83</Paragraphs>
  <Slides>20</Slides>
  <Notes>0</Notes>
  <HiddenSlides>0</HiddenSlides>
  <MMClips>0</MMClips>
  <ScaleCrop>false</ScaleCrop>
  <HeadingPairs>
    <vt:vector size="4" baseType="variant">
      <vt:variant>
        <vt:lpstr>Tema</vt:lpstr>
      </vt:variant>
      <vt:variant>
        <vt:i4>1</vt:i4>
      </vt:variant>
      <vt:variant>
        <vt:lpstr>Títulos de diapositiva</vt:lpstr>
      </vt:variant>
      <vt:variant>
        <vt:i4>20</vt:i4>
      </vt:variant>
    </vt:vector>
  </HeadingPairs>
  <TitlesOfParts>
    <vt:vector size="21" baseType="lpstr">
      <vt:lpstr>Flujo</vt:lpstr>
      <vt:lpstr>UNIVERSIDAD DE PUEBLA</vt:lpstr>
      <vt:lpstr>PRESENTACIÓN</vt:lpstr>
      <vt:lpstr>Presentación de PowerPoint</vt:lpstr>
      <vt:lpstr>DIAGNÓSTICO</vt:lpstr>
      <vt:lpstr>PLANTEAMIENTO DEL PROBLEMA</vt:lpstr>
      <vt:lpstr>OBJETIVO GENERAL</vt:lpstr>
      <vt:lpstr>¿QUÉ ES UN WEBQUEST?</vt:lpstr>
      <vt:lpstr>PRINCIPALES CARACTERISTICAS</vt:lpstr>
      <vt:lpstr>OBJETIVO GENERAL</vt:lpstr>
      <vt:lpstr>OBJETIVOS ESPECIFICOS</vt:lpstr>
      <vt:lpstr>Presentación de PowerPoint</vt:lpstr>
      <vt:lpstr>ALTERNATIVAS DE SOLUCIÓN</vt:lpstr>
      <vt:lpstr>Presentación de PowerPoint</vt:lpstr>
      <vt:lpstr>Presentación de PowerPoint</vt:lpstr>
      <vt:lpstr>Presentación de PowerPoint</vt:lpstr>
      <vt:lpstr>PLAN OPERATIVO</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UNIVERSIDAD DE PUEBLA</dc:title>
  <dc:creator>RUBEN</dc:creator>
  <cp:lastModifiedBy>RUBEN</cp:lastModifiedBy>
  <cp:revision>5</cp:revision>
  <dcterms:created xsi:type="dcterms:W3CDTF">2013-05-02T19:37:01Z</dcterms:created>
  <dcterms:modified xsi:type="dcterms:W3CDTF">2013-05-02T20:22:31Z</dcterms:modified>
</cp:coreProperties>
</file>

<file path=docProps/thumbnail.jpeg>
</file>