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61" r:id="rId6"/>
    <p:sldId id="272" r:id="rId7"/>
    <p:sldId id="273" r:id="rId8"/>
    <p:sldId id="270" r:id="rId9"/>
    <p:sldId id="271" r:id="rId10"/>
    <p:sldId id="275" r:id="rId11"/>
    <p:sldId id="274" r:id="rId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FF"/>
    <a:srgbClr val="FFFFCC"/>
    <a:srgbClr val="EE8A26"/>
    <a:srgbClr val="FF00FF"/>
    <a:srgbClr val="FFFF66"/>
    <a:srgbClr val="FFCCCC"/>
    <a:srgbClr val="F5A97B"/>
    <a:srgbClr val="FBDC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1" d="100"/>
          <a:sy n="81" d="100"/>
        </p:scale>
        <p:origin x="-83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17" name="16 Marcador de pie de página"/>
          <p:cNvSpPr>
            <a:spLocks noGrp="1"/>
          </p:cNvSpPr>
          <p:nvPr>
            <p:ph type="ftr" sz="quarter" idx="11"/>
          </p:nvPr>
        </p:nvSpPr>
        <p:spPr/>
        <p:txBody>
          <a:bodyPr/>
          <a:lstStyle/>
          <a:p>
            <a:endParaRPr lang="es-MX"/>
          </a:p>
        </p:txBody>
      </p:sp>
      <p:sp>
        <p:nvSpPr>
          <p:cNvPr id="7" name="6 Conector recto"/>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13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28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D4F1D2F-09CB-4B2D-8759-AC122C9E81A2}" type="slidenum">
              <a:rPr lang="es-MX" smtClean="0"/>
              <a:pPr/>
              <a:t>‹Nº›</a:t>
            </a:fld>
            <a:endParaRPr lang="es-MX"/>
          </a:p>
        </p:txBody>
      </p:sp>
      <p:sp>
        <p:nvSpPr>
          <p:cNvPr id="8" name="7 Título"/>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D4F1D2F-09CB-4B2D-8759-AC122C9E81A2}"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12 Conector recto"/>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13 Elipse"/>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6915912" y="3009901"/>
            <a:ext cx="457200" cy="441325"/>
          </a:xfrm>
        </p:spPr>
        <p:txBody>
          <a:bodyPr/>
          <a:lstStyle/>
          <a:p>
            <a:fld id="{9D4F1D2F-09CB-4B2D-8759-AC122C9E81A2}" type="slidenum">
              <a:rPr lang="es-MX" smtClean="0"/>
              <a:pPr/>
              <a:t>‹Nº›</a:t>
            </a:fld>
            <a:endParaRPr lang="es-MX"/>
          </a:p>
        </p:txBody>
      </p:sp>
      <p:sp>
        <p:nvSpPr>
          <p:cNvPr id="3" name="2 Marcador de texto vertical"/>
          <p:cNvSpPr>
            <a:spLocks noGrp="1"/>
          </p:cNvSpPr>
          <p:nvPr>
            <p:ph type="body" orient="vert" idx="1"/>
          </p:nvPr>
        </p:nvSpPr>
        <p:spPr>
          <a:xfrm>
            <a:off x="304800" y="304800"/>
            <a:ext cx="6553200" cy="5821366"/>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5" name="4 Marcador de pie de página"/>
          <p:cNvSpPr>
            <a:spLocks noGrp="1"/>
          </p:cNvSpPr>
          <p:nvPr>
            <p:ph type="ftr" sz="quarter" idx="11"/>
          </p:nvPr>
        </p:nvSpPr>
        <p:spPr/>
        <p:txBody>
          <a:bodyPr/>
          <a:lstStyle/>
          <a:p>
            <a:endParaRPr lang="es-MX"/>
          </a:p>
        </p:txBody>
      </p:sp>
      <p:sp>
        <p:nvSpPr>
          <p:cNvPr id="2" name="1 Título vertical"/>
          <p:cNvSpPr>
            <a:spLocks noGrp="1"/>
          </p:cNvSpPr>
          <p:nvPr>
            <p:ph type="title" orient="vert"/>
          </p:nvPr>
        </p:nvSpPr>
        <p:spPr>
          <a:xfrm>
            <a:off x="7391400" y="304801"/>
            <a:ext cx="1447800" cy="5851525"/>
          </a:xfrm>
        </p:spPr>
        <p:txBody>
          <a:bodyPr vert="eaVert"/>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a:xfrm>
            <a:off x="4361688" y="1026372"/>
            <a:ext cx="457200" cy="441325"/>
          </a:xfrm>
        </p:spPr>
        <p:txBody>
          <a:bodyPr/>
          <a:lstStyle/>
          <a:p>
            <a:fld id="{9D4F1D2F-09CB-4B2D-8759-AC122C9E81A2}" type="slidenum">
              <a:rPr lang="es-MX" smtClean="0"/>
              <a:pPr/>
              <a:t>‹Nº›</a:t>
            </a:fld>
            <a:endParaRPr lang="es-MX"/>
          </a:p>
        </p:txBody>
      </p:sp>
      <p:sp>
        <p:nvSpPr>
          <p:cNvPr id="8" name="7 Marcador de contenido"/>
          <p:cNvSpPr>
            <a:spLocks noGrp="1"/>
          </p:cNvSpPr>
          <p:nvPr>
            <p:ph sz="quarter" idx="1"/>
          </p:nvPr>
        </p:nvSpPr>
        <p:spPr>
          <a:xfrm>
            <a:off x="301752" y="1527048"/>
            <a:ext cx="850392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11 Rectángulo"/>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3" name="12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4 Marcador de pie de página"/>
          <p:cNvSpPr>
            <a:spLocks noGrp="1"/>
          </p:cNvSpPr>
          <p:nvPr>
            <p:ph type="ftr" sz="quarter" idx="11"/>
          </p:nvPr>
        </p:nvSpPr>
        <p:spPr/>
        <p:txBody>
          <a:bodyPr/>
          <a:lstStyle/>
          <a:p>
            <a:endParaRPr lang="es-MX"/>
          </a:p>
        </p:txBody>
      </p:sp>
      <p:sp>
        <p:nvSpPr>
          <p:cNvPr id="4" name="3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8" name="7 Conector recto"/>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Elipse"/>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5 Marcador de número de diapositiva"/>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D4F1D2F-09CB-4B2D-8759-AC122C9E81A2}" type="slidenum">
              <a:rPr lang="es-MX" smtClean="0"/>
              <a:pPr/>
              <a:t>‹Nº›</a:t>
            </a:fld>
            <a:endParaRPr lang="es-MX"/>
          </a:p>
        </p:txBody>
      </p:sp>
      <p:sp>
        <p:nvSpPr>
          <p:cNvPr id="2" name="1 Título"/>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301752" y="228600"/>
            <a:ext cx="8534400" cy="758952"/>
          </a:xfrm>
        </p:spPr>
        <p:txBody>
          <a:body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a:xfrm>
            <a:off x="5791200" y="6409944"/>
            <a:ext cx="3044952" cy="365760"/>
          </a:xfrm>
        </p:spPr>
        <p:txBody>
          <a:bodyPr/>
          <a:lstStyle/>
          <a:p>
            <a:fld id="{3A4B9501-177B-4869-9AC1-08CABCE2E29A}" type="datetimeFigureOut">
              <a:rPr lang="es-MX" smtClean="0"/>
              <a:pPr/>
              <a:t>02/05/2013</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D4F1D2F-09CB-4B2D-8759-AC122C9E81A2}" type="slidenum">
              <a:rPr lang="es-MX" smtClean="0"/>
              <a:pPr/>
              <a:t>‹Nº›</a:t>
            </a:fld>
            <a:endParaRPr lang="es-MX"/>
          </a:p>
        </p:txBody>
      </p:sp>
      <p:sp>
        <p:nvSpPr>
          <p:cNvPr id="8" name="7 Conector recto"/>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10" name="9 Conector recto"/>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10 Rectángulo"/>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Rectángulo"/>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7" name="6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8" name="7 Marcador de pie de página"/>
          <p:cNvSpPr>
            <a:spLocks noGrp="1"/>
          </p:cNvSpPr>
          <p:nvPr>
            <p:ph type="ftr" sz="quarter" idx="11"/>
          </p:nvPr>
        </p:nvSpPr>
        <p:spPr>
          <a:xfrm>
            <a:off x="304800" y="6409944"/>
            <a:ext cx="3581400" cy="365760"/>
          </a:xfrm>
        </p:spPr>
        <p:txBody>
          <a:bodyPr/>
          <a:lstStyle/>
          <a:p>
            <a:endParaRPr lang="es-MX"/>
          </a:p>
        </p:txBody>
      </p:sp>
      <p:sp>
        <p:nvSpPr>
          <p:cNvPr id="15" name="14 Conector recto"/>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23 Marcador de contenido"/>
          <p:cNvSpPr>
            <a:spLocks noGrp="1"/>
          </p:cNvSpPr>
          <p:nvPr>
            <p:ph sz="quarter" idx="2"/>
          </p:nvPr>
        </p:nvSpPr>
        <p:spPr>
          <a:xfrm>
            <a:off x="301752" y="2471383"/>
            <a:ext cx="4041648" cy="3818404"/>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6" name="25 Marcador de contenido"/>
          <p:cNvSpPr>
            <a:spLocks noGrp="1"/>
          </p:cNvSpPr>
          <p:nvPr>
            <p:ph sz="quarter" idx="4"/>
          </p:nvPr>
        </p:nvSpPr>
        <p:spPr>
          <a:xfrm>
            <a:off x="4800600" y="2471383"/>
            <a:ext cx="4038600" cy="382219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26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Marcador de número de diapositiva"/>
          <p:cNvSpPr>
            <a:spLocks noGrp="1"/>
          </p:cNvSpPr>
          <p:nvPr>
            <p:ph type="sldNum" sz="quarter" idx="12"/>
          </p:nvPr>
        </p:nvSpPr>
        <p:spPr>
          <a:xfrm>
            <a:off x="4343400" y="1042416"/>
            <a:ext cx="457200" cy="441325"/>
          </a:xfrm>
        </p:spPr>
        <p:txBody>
          <a:bodyPr/>
          <a:lstStyle>
            <a:lvl1pPr algn="ctr">
              <a:defRPr/>
            </a:lvl1pPr>
          </a:lstStyle>
          <a:p>
            <a:fld id="{9D4F1D2F-09CB-4B2D-8759-AC122C9E81A2}" type="slidenum">
              <a:rPr lang="es-MX" smtClean="0"/>
              <a:pPr/>
              <a:t>‹Nº›</a:t>
            </a:fld>
            <a:endParaRPr lang="es-MX"/>
          </a:p>
        </p:txBody>
      </p:sp>
      <p:sp>
        <p:nvSpPr>
          <p:cNvPr id="23" name="22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a:xfrm>
            <a:off x="4343400" y="1036020"/>
            <a:ext cx="457200" cy="441325"/>
          </a:xfrm>
        </p:spPr>
        <p:txBody>
          <a:bodyPr/>
          <a:lstStyle/>
          <a:p>
            <a:fld id="{9D4F1D2F-09CB-4B2D-8759-AC122C9E81A2}" type="slidenum">
              <a:rPr lang="es-MX" smtClean="0"/>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Rectángulo"/>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5 Rectángulo"/>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1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a:xfrm>
            <a:off x="4267200" y="6324600"/>
            <a:ext cx="609600" cy="441324"/>
          </a:xfrm>
        </p:spPr>
        <p:txBody>
          <a:bodyPr/>
          <a:lstStyle>
            <a:lvl1pPr>
              <a:defRPr>
                <a:solidFill>
                  <a:srgbClr val="FFFFFF"/>
                </a:solidFill>
              </a:defRPr>
            </a:lvl1pPr>
          </a:lstStyle>
          <a:p>
            <a:fld id="{9D4F1D2F-09CB-4B2D-8759-AC122C9E81A2}"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1"/>
      </p:bgRef>
    </p:bg>
    <p:spTree>
      <p:nvGrpSpPr>
        <p:cNvPr id="1" name=""/>
        <p:cNvGrpSpPr/>
        <p:nvPr/>
      </p:nvGrpSpPr>
      <p:grpSpPr>
        <a:xfrm>
          <a:off x="0" y="0"/>
          <a:ext cx="0" cy="0"/>
          <a:chOff x="0" y="0"/>
          <a:chExt cx="0" cy="0"/>
        </a:xfrm>
      </p:grpSpPr>
      <p:sp>
        <p:nvSpPr>
          <p:cNvPr id="19" name="18 Rectángulo"/>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8" name="7 Rectángulo"/>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8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19 Marcador de contenido"/>
          <p:cNvSpPr>
            <a:spLocks noGrp="1"/>
          </p:cNvSpPr>
          <p:nvPr>
            <p:ph sz="quarter" idx="1"/>
          </p:nvPr>
        </p:nvSpPr>
        <p:spPr>
          <a:xfrm>
            <a:off x="3124200" y="685800"/>
            <a:ext cx="5638800" cy="54102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D4F1D2F-09CB-4B2D-8759-AC122C9E81A2}" type="slidenum">
              <a:rPr lang="es-MX" smtClean="0"/>
              <a:pPr/>
              <a:t>‹Nº›</a:t>
            </a:fld>
            <a:endParaRPr lang="es-MX"/>
          </a:p>
        </p:txBody>
      </p:sp>
      <p:sp>
        <p:nvSpPr>
          <p:cNvPr id="21" name="20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p:txBody>
          <a:bodyPr/>
          <a:lstStyle/>
          <a:p>
            <a:fld id="{3A4B9501-177B-4869-9AC1-08CABCE2E29A}" type="datetimeFigureOut">
              <a:rPr lang="es-MX" smtClean="0"/>
              <a:pPr/>
              <a:t>02/05/2013</a:t>
            </a:fld>
            <a:endParaRPr lang="es-MX"/>
          </a:p>
        </p:txBody>
      </p:sp>
      <p:sp>
        <p:nvSpPr>
          <p:cNvPr id="6" name="5 Marcador de pie de página"/>
          <p:cNvSpPr>
            <a:spLocks noGrp="1"/>
          </p:cNvSpPr>
          <p:nvPr>
            <p:ph type="ftr" sz="quarter" idx="11"/>
          </p:nvPr>
        </p:nvSpPr>
        <p:spPr>
          <a:xfrm>
            <a:off x="301752" y="6410848"/>
            <a:ext cx="3383280" cy="365760"/>
          </a:xfrm>
        </p:spPr>
        <p:txBody>
          <a:bodyPr/>
          <a:lstStyle/>
          <a:p>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1" name="20 Conector recto"/>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19 Rectángulo"/>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12 Elipse"/>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6 Marcador de número de diapositiva"/>
          <p:cNvSpPr>
            <a:spLocks noGrp="1"/>
          </p:cNvSpPr>
          <p:nvPr>
            <p:ph type="sldNum" sz="quarter" idx="12"/>
          </p:nvPr>
        </p:nvSpPr>
        <p:spPr>
          <a:xfrm>
            <a:off x="1371600" y="312738"/>
            <a:ext cx="457200" cy="441325"/>
          </a:xfrm>
        </p:spPr>
        <p:txBody>
          <a:bodyPr/>
          <a:lstStyle/>
          <a:p>
            <a:fld id="{9D4F1D2F-09CB-4B2D-8759-AC122C9E81A2}" type="slidenum">
              <a:rPr lang="es-MX" smtClean="0"/>
              <a:pPr/>
              <a:t>‹Nº›</a:t>
            </a:fld>
            <a:endParaRPr lang="es-MX"/>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3000375" y="609600"/>
            <a:ext cx="5867400" cy="4267200"/>
          </a:xfrm>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22" name="21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4 Marcador de fecha"/>
          <p:cNvSpPr>
            <a:spLocks noGrp="1"/>
          </p:cNvSpPr>
          <p:nvPr>
            <p:ph type="dt" sz="half" idx="10"/>
          </p:nvPr>
        </p:nvSpPr>
        <p:spPr>
          <a:xfrm>
            <a:off x="5788152" y="6404984"/>
            <a:ext cx="3044952" cy="365760"/>
          </a:xfrm>
        </p:spPr>
        <p:txBody>
          <a:bodyPr/>
          <a:lstStyle/>
          <a:p>
            <a:fld id="{3A4B9501-177B-4869-9AC1-08CABCE2E29A}" type="datetimeFigureOut">
              <a:rPr lang="es-MX" smtClean="0"/>
              <a:pPr/>
              <a:t>02/05/2013</a:t>
            </a:fld>
            <a:endParaRPr lang="es-MX"/>
          </a:p>
        </p:txBody>
      </p:sp>
      <p:sp>
        <p:nvSpPr>
          <p:cNvPr id="6" name="5 Marcador de pie de página"/>
          <p:cNvSpPr>
            <a:spLocks noGrp="1"/>
          </p:cNvSpPr>
          <p:nvPr>
            <p:ph type="ftr" sz="quarter" idx="11"/>
          </p:nvPr>
        </p:nvSpPr>
        <p:spPr>
          <a:xfrm>
            <a:off x="301752" y="6410848"/>
            <a:ext cx="3584448" cy="365760"/>
          </a:xfrm>
        </p:spPr>
        <p:txBody>
          <a:bodyPr/>
          <a:lstStyle/>
          <a:p>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15 Rectángulo"/>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8 Rectángulo"/>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13 Marcador de fecha"/>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3A4B9501-177B-4869-9AC1-08CABCE2E29A}" type="datetimeFigureOut">
              <a:rPr lang="es-MX" smtClean="0"/>
              <a:pPr/>
              <a:t>02/05/2013</a:t>
            </a:fld>
            <a:endParaRPr lang="es-MX"/>
          </a:p>
        </p:txBody>
      </p:sp>
      <p:sp>
        <p:nvSpPr>
          <p:cNvPr id="3" name="2 Marcador de pie de página"/>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s-MX"/>
          </a:p>
        </p:txBody>
      </p:sp>
      <p:sp>
        <p:nvSpPr>
          <p:cNvPr id="8" name="7 Rectángulo"/>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9 Conector recto"/>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11 Elipse"/>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14 Elipse"/>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D4F1D2F-09CB-4B2D-8759-AC122C9E81A2}" type="slidenum">
              <a:rPr lang="es-MX" smtClean="0"/>
              <a:pPr/>
              <a:t>‹Nº›</a:t>
            </a:fld>
            <a:endParaRPr lang="es-MX"/>
          </a:p>
        </p:txBody>
      </p:sp>
      <p:sp>
        <p:nvSpPr>
          <p:cNvPr id="22" name="21 Marcador de título"/>
          <p:cNvSpPr>
            <a:spLocks noGrp="1"/>
          </p:cNvSpPr>
          <p:nvPr>
            <p:ph type="title"/>
          </p:nvPr>
        </p:nvSpPr>
        <p:spPr>
          <a:xfrm>
            <a:off x="301752" y="228600"/>
            <a:ext cx="8534400" cy="758952"/>
          </a:xfrm>
          <a:prstGeom prst="rect">
            <a:avLst/>
          </a:prstGeom>
        </p:spPr>
        <p:txBody>
          <a:bodyPr vert="horz" anchor="b">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google.com.mx/url?sa=i&amp;rct=j&amp;q=logo+de+unipuebla&amp;source=images&amp;cd=&amp;cad=rja&amp;docid=Gjz1ZPyLLII-UM&amp;tbnid=Wjj-YC5UP9K03M:&amp;ved=0CAUQjRw&amp;url=http://delfingarces.wikispaces.com/file/detail/logo+unipuebla.png/351360796&amp;ei=Aoc1UbOMFKKW2QWD-YHgDw&amp;bvm=bv.43148975,d.b2I&amp;psig=AFQjCNFjhZSuZFUC7m-ldfPuEgW3Kx0GLQ&amp;ust=1362540260097773"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7.gif"/><Relationship Id="rId7" Type="http://schemas.openxmlformats.org/officeDocument/2006/relationships/hyperlink" Target="http://www.google.com.mx/url?sa=i&amp;rct=j&amp;q=DRAMATIZACI%C3%93N+PARA+FOMENTAR+LA+EXPRESI%C3%93N+ORAL&amp;source=images&amp;cd=&amp;cad=rja&amp;docid=rEW63XLiqAfNfM&amp;tbnid=5_yiuG3u6-TCTM:&amp;ved=0CAUQjRw&amp;url=http://blogs.educared.org/red-pronino/generalanzoategui/author/pge1298985068pge/&amp;ei=Gs82UdaIGOPz2QWc_4GYBg&amp;bvm=bv.43287494,d.aWM&amp;psig=AFQjCNEbsZ1ly4UOeNjsnP3RiwPJ7aRnRg&amp;ust=1362632365949316" TargetMode="External"/><Relationship Id="rId2" Type="http://schemas.openxmlformats.org/officeDocument/2006/relationships/hyperlink" Target="http://www.google.com.mx/url?sa=i&amp;rct=j&amp;q=DRAMATIZACI%C3%93N+PARA+FOMENTAR+LA+EXPRESI%C3%93N+ORAL&amp;source=images&amp;cd=&amp;cad=rja&amp;docid=mhvurm0j2q7COM&amp;tbnid=uzFlYSRLTiK1OM:&amp;ved=0CAUQjRw&amp;url=http://www.educarchile.cl/Portal.herramientas/nuestros_sitios/aprendiendo/sitio/info.html&amp;ei=Ysw2UYTwK8fB2wWqqoHQDA&amp;bvm=bv.43287494,d.aWM&amp;psig=AFQjCNEb0VBxKs13ktM1Mfjx_UM_qZWHkw&amp;ust=1362632076488270" TargetMode="Externa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hyperlink" Target="http://www.google.com.mx/url?sa=i&amp;source=images&amp;cd=&amp;cad=rja&amp;docid=UJbwS5hA_W3E8M&amp;tbnid=UV6UCJEMafw8pM:&amp;ved=0CAgQjRwwAA&amp;url=http://peemred.com/category/nuestros-proyectos/&amp;ei=Ns02UZrHJcrkqAH7u4CoCw&amp;psig=AFQjCNHzPWXJZ3Li9MAuewhQ3CPe0rct7g&amp;ust=136263237467163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23528" y="2780928"/>
            <a:ext cx="8458200" cy="914400"/>
          </a:xfrm>
        </p:spPr>
        <p:txBody>
          <a:bodyPr>
            <a:noAutofit/>
          </a:bodyPr>
          <a:lstStyle/>
          <a:p>
            <a:pPr algn="ctr"/>
            <a:r>
              <a:rPr lang="es-MX" sz="2800" dirty="0" smtClean="0">
                <a:latin typeface="Comic Sans MS" pitchFamily="66" charset="0"/>
              </a:rPr>
              <a:t>“Desarrollo de la expresión oral, a través de la dramatización como estrategia didáctica”</a:t>
            </a:r>
            <a:r>
              <a:rPr lang="es-MX" sz="2800" b="1" dirty="0" smtClean="0">
                <a:latin typeface="Comic Sans MS" pitchFamily="66" charset="0"/>
              </a:rPr>
              <a:t>.</a:t>
            </a:r>
            <a:endParaRPr lang="es-MX" sz="2800" b="1" dirty="0">
              <a:latin typeface="Comic Sans MS" pitchFamily="66" charset="0"/>
            </a:endParaRPr>
          </a:p>
        </p:txBody>
      </p:sp>
      <p:sp>
        <p:nvSpPr>
          <p:cNvPr id="2" name="1 Título"/>
          <p:cNvSpPr>
            <a:spLocks noGrp="1"/>
          </p:cNvSpPr>
          <p:nvPr>
            <p:ph type="ctrTitle"/>
          </p:nvPr>
        </p:nvSpPr>
        <p:spPr>
          <a:xfrm>
            <a:off x="381000" y="4149081"/>
            <a:ext cx="8458200" cy="1926706"/>
          </a:xfrm>
        </p:spPr>
        <p:txBody>
          <a:bodyPr>
            <a:noAutofit/>
          </a:bodyPr>
          <a:lstStyle/>
          <a:p>
            <a:pPr algn="ctr"/>
            <a:r>
              <a:rPr lang="es-MX" sz="2800" dirty="0" smtClean="0">
                <a:latin typeface="Comic Sans MS" pitchFamily="66" charset="0"/>
              </a:rPr>
              <a:t>YENNI  LIRA MARTINEZ</a:t>
            </a:r>
            <a:br>
              <a:rPr lang="es-MX" sz="2800" dirty="0" smtClean="0">
                <a:latin typeface="Comic Sans MS" pitchFamily="66" charset="0"/>
              </a:rPr>
            </a:br>
            <a:r>
              <a:rPr lang="es-MX" sz="2800" dirty="0">
                <a:latin typeface="Comic Sans MS" pitchFamily="66" charset="0"/>
              </a:rPr>
              <a:t> </a:t>
            </a:r>
            <a:r>
              <a:rPr lang="es-MX" sz="2800" dirty="0" smtClean="0">
                <a:latin typeface="Comic Sans MS" pitchFamily="66" charset="0"/>
              </a:rPr>
              <a:t/>
            </a:r>
            <a:br>
              <a:rPr lang="es-MX" sz="2800" dirty="0" smtClean="0">
                <a:latin typeface="Comic Sans MS" pitchFamily="66" charset="0"/>
              </a:rPr>
            </a:br>
            <a:r>
              <a:rPr lang="es-MX" sz="2800" dirty="0" smtClean="0">
                <a:latin typeface="Comic Sans MS" pitchFamily="66" charset="0"/>
              </a:rPr>
              <a:t>TLAXCALA, TLAX A  2 DE MAYO DE 2013</a:t>
            </a:r>
            <a:endParaRPr lang="es-MX" sz="2800" dirty="0">
              <a:latin typeface="Comic Sans MS" pitchFamily="66" charset="0"/>
            </a:endParaRPr>
          </a:p>
        </p:txBody>
      </p:sp>
      <p:pic>
        <p:nvPicPr>
          <p:cNvPr id="1030" name="Picture 6" descr="http://delfingarces.wikispaces.com/file/view/logo+unipuebla.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414" y="692696"/>
            <a:ext cx="2441442"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342171"/>
      </p:ext>
    </p:extLst>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fade">
                                      <p:cBhvr>
                                        <p:cTn id="7" dur="2000"/>
                                        <p:tgtEl>
                                          <p:spTgt spid="1030"/>
                                        </p:tgtEl>
                                      </p:cBhvr>
                                    </p:animEffect>
                                    <p:anim calcmode="lin" valueType="num">
                                      <p:cBhvr>
                                        <p:cTn id="8" dur="2000" fill="hold"/>
                                        <p:tgtEl>
                                          <p:spTgt spid="1030"/>
                                        </p:tgtEl>
                                        <p:attrNameLst>
                                          <p:attrName>ppt_w</p:attrName>
                                        </p:attrNameLst>
                                      </p:cBhvr>
                                      <p:tavLst>
                                        <p:tav tm="0" fmla="#ppt_w*sin(2.5*pi*$)">
                                          <p:val>
                                            <p:fltVal val="0"/>
                                          </p:val>
                                        </p:tav>
                                        <p:tav tm="100000">
                                          <p:val>
                                            <p:fltVal val="1"/>
                                          </p:val>
                                        </p:tav>
                                      </p:tavLst>
                                    </p:anim>
                                    <p:anim calcmode="lin" valueType="num">
                                      <p:cBhvr>
                                        <p:cTn id="9" dur="2000" fill="hold"/>
                                        <p:tgtEl>
                                          <p:spTgt spid="103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additive="base">
                                        <p:cTn id="21" dur="500" fill="hold"/>
                                        <p:tgtEl>
                                          <p:spTgt spid="2"/>
                                        </p:tgtEl>
                                        <p:attrNameLst>
                                          <p:attrName>ppt_x</p:attrName>
                                        </p:attrNameLst>
                                      </p:cBhvr>
                                      <p:tavLst>
                                        <p:tav tm="0">
                                          <p:val>
                                            <p:strVal val="#ppt_x"/>
                                          </p:val>
                                        </p:tav>
                                        <p:tav tm="100000">
                                          <p:val>
                                            <p:strVal val="#ppt_x"/>
                                          </p:val>
                                        </p:tav>
                                      </p:tavLst>
                                    </p:anim>
                                    <p:anim calcmode="lin" valueType="num">
                                      <p:cBhvr additive="base">
                                        <p:cTn id="2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60648"/>
            <a:ext cx="7344816" cy="6450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2595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path" presetSubtype="0" accel="50000" decel="50000" fill="hold" nodeType="clickEffect">
                                  <p:stCondLst>
                                    <p:cond delay="0"/>
                                  </p:stCondLst>
                                  <p:childTnLst>
                                    <p:animMotion origin="layout" path="M 0 0 C 0 0.033 0.027 0.06 0.06 0.06 C 0.099 0.06 0.113 0.03 0.119 0.012 L 0.125 -0.012 C 0.131 -0.03 0.146 -0.06 0.19 -0.06 C 0.218 -0.06 0.25 -0.033 0.25 0 C 0.25 0.033 0.218 0.06 0.19 0.06 C 0.146 0.06 0.131 0.03 0.125 0.012 L 0.119 -0.012 C 0.113 -0.03 0.099 -0.06 0.06 -0.06 C 0.027 -0.06 0 -0.033 0 0 Z" pathEditMode="relative" ptsTypes="">
                                      <p:cBhvr>
                                        <p:cTn id="6" dur="2000" fill="hold"/>
                                        <p:tgtEl>
                                          <p:spTgt spid="102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educarchile.cl/Portal.herramientas/nuestros_sitios/aprendiendo/sitio/image/iridito.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476672"/>
            <a:ext cx="2304256" cy="23042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peemred.files.wordpress.com/2011/03/escuela-martc3adn-miguel-de-guemes-2.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51920" y="989384"/>
            <a:ext cx="4507334" cy="193556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t2.gstatic.com/images?q=tbn:ANd9GcTw6IPS83PjamBh_HbPAMJfOVgmepXVrrNqE8ElMc2JHIHVEGCVmQ"/>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05672" y="3212976"/>
            <a:ext cx="2466975" cy="252028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blogs.educared.org/red-pronino/generalanzoategui/files/2011/06/titere-15.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78169" y="3180293"/>
            <a:ext cx="4267200" cy="2913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1744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animEffect transition="in" filter="barn(inVertical)">
                                      <p:cBhvr>
                                        <p:cTn id="7" dur="500"/>
                                        <p:tgtEl>
                                          <p:spTgt spid="10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34"/>
                                        </p:tgtEl>
                                        <p:attrNameLst>
                                          <p:attrName>style.visibility</p:attrName>
                                        </p:attrNameLst>
                                      </p:cBhvr>
                                      <p:to>
                                        <p:strVal val="visible"/>
                                      </p:to>
                                    </p:set>
                                    <p:anim calcmode="lin" valueType="num">
                                      <p:cBhvr additive="base">
                                        <p:cTn id="12" dur="500" fill="hold"/>
                                        <p:tgtEl>
                                          <p:spTgt spid="1034"/>
                                        </p:tgtEl>
                                        <p:attrNameLst>
                                          <p:attrName>ppt_x</p:attrName>
                                        </p:attrNameLst>
                                      </p:cBhvr>
                                      <p:tavLst>
                                        <p:tav tm="0">
                                          <p:val>
                                            <p:strVal val="#ppt_x"/>
                                          </p:val>
                                        </p:tav>
                                        <p:tav tm="100000">
                                          <p:val>
                                            <p:strVal val="#ppt_x"/>
                                          </p:val>
                                        </p:tav>
                                      </p:tavLst>
                                    </p:anim>
                                    <p:anim calcmode="lin" valueType="num">
                                      <p:cBhvr additive="base">
                                        <p:cTn id="13" dur="500" fill="hold"/>
                                        <p:tgtEl>
                                          <p:spTgt spid="103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032"/>
                                        </p:tgtEl>
                                        <p:attrNameLst>
                                          <p:attrName>style.visibility</p:attrName>
                                        </p:attrNameLst>
                                      </p:cBhvr>
                                      <p:to>
                                        <p:strVal val="visible"/>
                                      </p:to>
                                    </p:set>
                                    <p:anim calcmode="lin" valueType="num">
                                      <p:cBhvr additive="base">
                                        <p:cTn id="18" dur="500" fill="hold"/>
                                        <p:tgtEl>
                                          <p:spTgt spid="1032"/>
                                        </p:tgtEl>
                                        <p:attrNameLst>
                                          <p:attrName>ppt_x</p:attrName>
                                        </p:attrNameLst>
                                      </p:cBhvr>
                                      <p:tavLst>
                                        <p:tav tm="0">
                                          <p:val>
                                            <p:strVal val="#ppt_x"/>
                                          </p:val>
                                        </p:tav>
                                        <p:tav tm="100000">
                                          <p:val>
                                            <p:strVal val="#ppt_x"/>
                                          </p:val>
                                        </p:tav>
                                      </p:tavLst>
                                    </p:anim>
                                    <p:anim calcmode="lin" valueType="num">
                                      <p:cBhvr additive="base">
                                        <p:cTn id="19"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DIAGNÓSTICO</a:t>
            </a:r>
            <a:endParaRPr lang="es-MX" dirty="0"/>
          </a:p>
        </p:txBody>
      </p:sp>
      <p:sp>
        <p:nvSpPr>
          <p:cNvPr id="3" name="2 Marcador de contenido"/>
          <p:cNvSpPr>
            <a:spLocks noGrp="1"/>
          </p:cNvSpPr>
          <p:nvPr>
            <p:ph sz="quarter" idx="1"/>
          </p:nvPr>
        </p:nvSpPr>
        <p:spPr/>
        <p:txBody>
          <a:bodyPr>
            <a:normAutofit/>
          </a:bodyPr>
          <a:lstStyle/>
          <a:p>
            <a:pPr marL="0" indent="0" algn="ctr">
              <a:buNone/>
            </a:pPr>
            <a:r>
              <a:rPr lang="es-MX" dirty="0" smtClean="0"/>
              <a:t>Aspectos que se ven reflejados en su aprendizaje y su expresión oral</a:t>
            </a:r>
          </a:p>
          <a:p>
            <a:pPr algn="just">
              <a:buFont typeface="Wingdings" pitchFamily="2" charset="2"/>
              <a:buChar char="v"/>
            </a:pPr>
            <a:r>
              <a:rPr lang="es-MX" sz="2400" dirty="0" smtClean="0"/>
              <a:t>Timidez al poder expresar lo que piensan o sienten.</a:t>
            </a:r>
          </a:p>
          <a:p>
            <a:pPr algn="just">
              <a:buFont typeface="Wingdings" pitchFamily="2" charset="2"/>
              <a:buChar char="v"/>
            </a:pPr>
            <a:endParaRPr lang="es-MX" sz="2400" dirty="0" smtClean="0"/>
          </a:p>
          <a:p>
            <a:pPr algn="just">
              <a:buFont typeface="Wingdings" pitchFamily="2" charset="2"/>
              <a:buChar char="v"/>
            </a:pPr>
            <a:r>
              <a:rPr lang="es-MX" sz="2400" dirty="0" smtClean="0"/>
              <a:t>Cuando tienen alguna duda no le preguntan a nadie.</a:t>
            </a:r>
          </a:p>
          <a:p>
            <a:pPr algn="just">
              <a:buFont typeface="Wingdings" pitchFamily="2" charset="2"/>
              <a:buChar char="v"/>
            </a:pPr>
            <a:endParaRPr lang="es-MX" sz="2400" dirty="0" smtClean="0"/>
          </a:p>
          <a:p>
            <a:pPr algn="just">
              <a:buFont typeface="Wingdings" pitchFamily="2" charset="2"/>
              <a:buChar char="v"/>
            </a:pPr>
            <a:r>
              <a:rPr lang="es-MX" sz="2400" dirty="0" smtClean="0"/>
              <a:t>Pena  y nervios al hablar frente a público.</a:t>
            </a:r>
          </a:p>
          <a:p>
            <a:pPr algn="just">
              <a:buFont typeface="Wingdings" pitchFamily="2" charset="2"/>
              <a:buChar char="v"/>
            </a:pPr>
            <a:endParaRPr lang="es-MX" sz="2400" dirty="0" smtClean="0"/>
          </a:p>
          <a:p>
            <a:pPr algn="just">
              <a:buFont typeface="Wingdings" pitchFamily="2" charset="2"/>
              <a:buChar char="v"/>
            </a:pPr>
            <a:r>
              <a:rPr lang="es-MX" sz="2400" dirty="0" smtClean="0"/>
              <a:t>La imaginación, creatividad y la expresión  no están  desarrolladas debido al contexto.</a:t>
            </a:r>
          </a:p>
        </p:txBody>
      </p:sp>
    </p:spTree>
    <p:extLst>
      <p:ext uri="{BB962C8B-B14F-4D97-AF65-F5344CB8AC3E}">
        <p14:creationId xmlns:p14="http://schemas.microsoft.com/office/powerpoint/2010/main" val="2207130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Effect transition="in" filter="wipe(down)">
                                      <p:cBhvr>
                                        <p:cTn id="30" dur="5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wipe(down)">
                                      <p:cBhvr>
                                        <p:cTn id="35" dur="5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wipe(down)">
                                      <p:cBhvr>
                                        <p:cTn id="40" dur="500"/>
                                        <p:tgtEl>
                                          <p:spTgt spid="3">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4"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animEffect transition="in" filter="wipe(down)">
                                      <p:cBhvr>
                                        <p:cTn id="4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Subtítulo"/>
          <p:cNvSpPr>
            <a:spLocks noGrp="1"/>
          </p:cNvSpPr>
          <p:nvPr>
            <p:ph type="subTitle" idx="1"/>
          </p:nvPr>
        </p:nvSpPr>
        <p:spPr>
          <a:xfrm>
            <a:off x="398903" y="1556792"/>
            <a:ext cx="8458200" cy="3096344"/>
          </a:xfrm>
        </p:spPr>
        <p:txBody>
          <a:bodyPr>
            <a:noAutofit/>
          </a:bodyPr>
          <a:lstStyle/>
          <a:p>
            <a:pPr algn="just">
              <a:lnSpc>
                <a:spcPct val="150000"/>
              </a:lnSpc>
            </a:pPr>
            <a:endParaRPr lang="es-MX" sz="2200" b="1" i="1" dirty="0" smtClean="0">
              <a:latin typeface="Arial" pitchFamily="34" charset="0"/>
              <a:cs typeface="Arial" pitchFamily="34" charset="0"/>
            </a:endParaRPr>
          </a:p>
          <a:p>
            <a:pPr algn="just">
              <a:lnSpc>
                <a:spcPct val="150000"/>
              </a:lnSpc>
            </a:pPr>
            <a:r>
              <a:rPr lang="es-MX" sz="2200" b="1" i="1" dirty="0" smtClean="0">
                <a:latin typeface="Arial" pitchFamily="34" charset="0"/>
                <a:cs typeface="Arial" pitchFamily="34" charset="0"/>
              </a:rPr>
              <a:t>¿</a:t>
            </a:r>
            <a:r>
              <a:rPr lang="es-MX" sz="1800" b="1" i="1" dirty="0" smtClean="0">
                <a:latin typeface="Arial" pitchFamily="34" charset="0"/>
                <a:cs typeface="Arial" pitchFamily="34" charset="0"/>
              </a:rPr>
              <a:t>CUÁL ES LA ESTRATEGIA DIDÁCTICA, QUE PERMITE  mejorar EL DESARROLLO DE LA EXPRESIÓN ORAL  EN  LOS ALUMNOS DE </a:t>
            </a:r>
            <a:r>
              <a:rPr lang="es-MX" sz="1800" b="1" dirty="0" smtClean="0">
                <a:latin typeface="Arial" pitchFamily="34" charset="0"/>
                <a:cs typeface="Arial" pitchFamily="34" charset="0"/>
              </a:rPr>
              <a:t>PRIMER</a:t>
            </a:r>
            <a:r>
              <a:rPr lang="es-MX" sz="1800" b="1" i="1" dirty="0" smtClean="0">
                <a:latin typeface="Arial" pitchFamily="34" charset="0"/>
                <a:cs typeface="Arial" pitchFamily="34" charset="0"/>
              </a:rPr>
              <a:t> AÑO GRUPO “B” DE LA ESCUELA TELESECUNDARIA “LIC. ÄLVARO GÁLVEZ Y FUENTES “ DE LA COMUNIDAD DE ESPAÑITA,  TLAX.?</a:t>
            </a:r>
            <a:endParaRPr lang="es-MX" sz="1800" b="1" i="1" dirty="0">
              <a:latin typeface="Arial" pitchFamily="34" charset="0"/>
              <a:cs typeface="Arial" pitchFamily="34" charset="0"/>
            </a:endParaRPr>
          </a:p>
        </p:txBody>
      </p:sp>
      <p:sp>
        <p:nvSpPr>
          <p:cNvPr id="7" name="6 CuadroTexto"/>
          <p:cNvSpPr txBox="1"/>
          <p:nvPr/>
        </p:nvSpPr>
        <p:spPr>
          <a:xfrm>
            <a:off x="1529238" y="714356"/>
            <a:ext cx="6197530" cy="523220"/>
          </a:xfrm>
          <a:prstGeom prst="rect">
            <a:avLst/>
          </a:prstGeom>
          <a:noFill/>
        </p:spPr>
        <p:txBody>
          <a:bodyPr wrap="none" rtlCol="0">
            <a:spAutoFit/>
          </a:bodyPr>
          <a:lstStyle/>
          <a:p>
            <a:pPr algn="ctr"/>
            <a:r>
              <a:rPr lang="es-MX" sz="2800" dirty="0" smtClean="0"/>
              <a:t>PLANTEAMIENTO DEL PROBLEMA</a:t>
            </a:r>
          </a:p>
        </p:txBody>
      </p:sp>
    </p:spTree>
    <p:extLst>
      <p:ext uri="{BB962C8B-B14F-4D97-AF65-F5344CB8AC3E}">
        <p14:creationId xmlns:p14="http://schemas.microsoft.com/office/powerpoint/2010/main" val="2372097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p:cTn id="7"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5">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idx="1"/>
          </p:nvPr>
        </p:nvSpPr>
        <p:spPr>
          <a:blipFill>
            <a:blip r:embed="rId2"/>
            <a:tile tx="0" ty="0" sx="100000" sy="100000" flip="none" algn="tl"/>
          </a:blipFill>
        </p:spPr>
        <p:txBody>
          <a:bodyPr>
            <a:normAutofit/>
          </a:bodyPr>
          <a:lstStyle/>
          <a:p>
            <a:pPr algn="ctr"/>
            <a:r>
              <a:rPr lang="es-MX" sz="2000" dirty="0" smtClean="0">
                <a:latin typeface="Arial Black" pitchFamily="34" charset="0"/>
              </a:rPr>
              <a:t>DRAMATIZACIÓN</a:t>
            </a:r>
            <a:endParaRPr lang="es-MX" sz="2000" dirty="0">
              <a:latin typeface="Arial Black" pitchFamily="34" charset="0"/>
            </a:endParaRPr>
          </a:p>
        </p:txBody>
      </p:sp>
      <p:sp>
        <p:nvSpPr>
          <p:cNvPr id="7" name="6 Marcador de texto"/>
          <p:cNvSpPr>
            <a:spLocks noGrp="1"/>
          </p:cNvSpPr>
          <p:nvPr>
            <p:ph type="body" sz="half" idx="3"/>
          </p:nvPr>
        </p:nvSpPr>
        <p:spPr>
          <a:blipFill>
            <a:blip r:embed="rId3"/>
            <a:tile tx="0" ty="0" sx="100000" sy="100000" flip="none" algn="tl"/>
          </a:blipFill>
        </p:spPr>
        <p:txBody>
          <a:bodyPr/>
          <a:lstStyle/>
          <a:p>
            <a:pPr algn="ctr"/>
            <a:r>
              <a:rPr lang="es-MX" dirty="0" smtClean="0">
                <a:latin typeface="Arial Black" pitchFamily="34" charset="0"/>
              </a:rPr>
              <a:t>EXPRESION ORAL</a:t>
            </a:r>
            <a:endParaRPr lang="es-MX" dirty="0">
              <a:latin typeface="Arial Black" pitchFamily="34" charset="0"/>
            </a:endParaRPr>
          </a:p>
        </p:txBody>
      </p:sp>
      <p:sp>
        <p:nvSpPr>
          <p:cNvPr id="6" name="5 Marcador de contenido"/>
          <p:cNvSpPr>
            <a:spLocks noGrp="1"/>
          </p:cNvSpPr>
          <p:nvPr>
            <p:ph sz="quarter" idx="2"/>
          </p:nvPr>
        </p:nvSpPr>
        <p:spPr>
          <a:xfrm>
            <a:off x="214282" y="2224757"/>
            <a:ext cx="4214842" cy="4633243"/>
          </a:xfrm>
          <a:solidFill>
            <a:srgbClr val="FFFFCC"/>
          </a:solidFill>
        </p:spPr>
        <p:txBody>
          <a:bodyPr>
            <a:normAutofit fontScale="92500" lnSpcReduction="10000"/>
          </a:bodyPr>
          <a:lstStyle/>
          <a:p>
            <a:pPr algn="just"/>
            <a:r>
              <a:rPr lang="es-MX" dirty="0" smtClean="0"/>
              <a:t>Palabra que proviene del griego “hacer” o “actuar”.</a:t>
            </a:r>
          </a:p>
          <a:p>
            <a:pPr algn="just"/>
            <a:endParaRPr lang="es-MX" dirty="0" smtClean="0"/>
          </a:p>
          <a:p>
            <a:pPr algn="just"/>
            <a:r>
              <a:rPr lang="es-MX" dirty="0" smtClean="0"/>
              <a:t>Significa representar realidades vividas o inventadas .</a:t>
            </a:r>
          </a:p>
          <a:p>
            <a:pPr algn="just"/>
            <a:endParaRPr lang="es-MX" dirty="0"/>
          </a:p>
          <a:p>
            <a:pPr algn="just"/>
            <a:r>
              <a:rPr lang="es-MX" dirty="0" smtClean="0"/>
              <a:t>Se utiliza todas las posibilidades de comunicación  y expresivas  de nuestro cuerpo.</a:t>
            </a:r>
          </a:p>
          <a:p>
            <a:endParaRPr lang="es-MX" dirty="0"/>
          </a:p>
        </p:txBody>
      </p:sp>
      <p:sp>
        <p:nvSpPr>
          <p:cNvPr id="8" name="7 Marcador de contenido"/>
          <p:cNvSpPr>
            <a:spLocks noGrp="1"/>
          </p:cNvSpPr>
          <p:nvPr>
            <p:ph sz="quarter" idx="4"/>
          </p:nvPr>
        </p:nvSpPr>
        <p:spPr>
          <a:xfrm>
            <a:off x="4714876" y="2224757"/>
            <a:ext cx="4288536" cy="4633243"/>
          </a:xfrm>
          <a:solidFill>
            <a:srgbClr val="FFCCCC"/>
          </a:solidFill>
        </p:spPr>
        <p:txBody>
          <a:bodyPr>
            <a:normAutofit fontScale="92500"/>
          </a:bodyPr>
          <a:lstStyle/>
          <a:p>
            <a:pPr algn="just"/>
            <a:r>
              <a:rPr lang="es-MX" dirty="0" smtClean="0"/>
              <a:t>Es el conjunto de técnicas que determinan las pautas generales que deben seguirse para comunicarse oralmente con efectividad. </a:t>
            </a:r>
          </a:p>
          <a:p>
            <a:pPr algn="just"/>
            <a:endParaRPr lang="es-MX" dirty="0" smtClean="0"/>
          </a:p>
          <a:p>
            <a:pPr algn="just"/>
            <a:r>
              <a:rPr lang="es-MX" dirty="0" smtClean="0"/>
              <a:t>Es expresar sin barreras lo que piensan.</a:t>
            </a:r>
          </a:p>
          <a:p>
            <a:pPr algn="just"/>
            <a:endParaRPr lang="es-MX" dirty="0"/>
          </a:p>
          <a:p>
            <a:pPr algn="just"/>
            <a:r>
              <a:rPr lang="es-MX" dirty="0" smtClean="0"/>
              <a:t>Implica saber escuchar y respetar ideas.</a:t>
            </a:r>
            <a:endParaRPr lang="es-MX" dirty="0"/>
          </a:p>
        </p:txBody>
      </p:sp>
      <p:sp>
        <p:nvSpPr>
          <p:cNvPr id="9" name="8 CuadroTexto"/>
          <p:cNvSpPr txBox="1"/>
          <p:nvPr/>
        </p:nvSpPr>
        <p:spPr>
          <a:xfrm>
            <a:off x="2000232" y="500042"/>
            <a:ext cx="5044971" cy="523220"/>
          </a:xfrm>
          <a:prstGeom prst="rect">
            <a:avLst/>
          </a:prstGeom>
          <a:noFill/>
        </p:spPr>
        <p:txBody>
          <a:bodyPr wrap="none" rtlCol="0">
            <a:spAutoFit/>
          </a:bodyPr>
          <a:lstStyle/>
          <a:p>
            <a:r>
              <a:rPr lang="es-MX" sz="2800" dirty="0" smtClean="0"/>
              <a:t>DEFINICION DE VARIABLES</a:t>
            </a:r>
            <a:endParaRPr lang="es-MX" sz="2800" dirty="0"/>
          </a:p>
        </p:txBody>
      </p:sp>
    </p:spTree>
    <p:extLst>
      <p:ext uri="{BB962C8B-B14F-4D97-AF65-F5344CB8AC3E}">
        <p14:creationId xmlns:p14="http://schemas.microsoft.com/office/powerpoint/2010/main" val="3228059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wipe(down)">
                                      <p:cBhvr>
                                        <p:cTn id="7" dur="580">
                                          <p:stCondLst>
                                            <p:cond delay="0"/>
                                          </p:stCondLst>
                                        </p:cTn>
                                        <p:tgtEl>
                                          <p:spTgt spid="5">
                                            <p:bg/>
                                          </p:spTgt>
                                        </p:tgtEl>
                                      </p:cBhvr>
                                    </p:animEffect>
                                    <p:anim calcmode="lin" valueType="num">
                                      <p:cBhvr>
                                        <p:cTn id="8" dur="1822" tmFilter="0,0; 0.14,0.36; 0.43,0.73; 0.71,0.91; 1.0,1.0">
                                          <p:stCondLst>
                                            <p:cond delay="0"/>
                                          </p:stCondLst>
                                        </p:cTn>
                                        <p:tgtEl>
                                          <p:spTgt spid="5">
                                            <p:bg/>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bg/>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bg/>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bg/>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bg/>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bg/>
                                          </p:spTgt>
                                        </p:tgtEl>
                                      </p:cBhvr>
                                      <p:to x="100000" y="60000"/>
                                    </p:animScale>
                                    <p:animScale>
                                      <p:cBhvr>
                                        <p:cTn id="14" dur="166" decel="50000">
                                          <p:stCondLst>
                                            <p:cond delay="676"/>
                                          </p:stCondLst>
                                        </p:cTn>
                                        <p:tgtEl>
                                          <p:spTgt spid="5">
                                            <p:bg/>
                                          </p:spTgt>
                                        </p:tgtEl>
                                      </p:cBhvr>
                                      <p:to x="100000" y="100000"/>
                                    </p:animScale>
                                    <p:animScale>
                                      <p:cBhvr>
                                        <p:cTn id="15" dur="26">
                                          <p:stCondLst>
                                            <p:cond delay="1312"/>
                                          </p:stCondLst>
                                        </p:cTn>
                                        <p:tgtEl>
                                          <p:spTgt spid="5">
                                            <p:bg/>
                                          </p:spTgt>
                                        </p:tgtEl>
                                      </p:cBhvr>
                                      <p:to x="100000" y="80000"/>
                                    </p:animScale>
                                    <p:animScale>
                                      <p:cBhvr>
                                        <p:cTn id="16" dur="166" decel="50000">
                                          <p:stCondLst>
                                            <p:cond delay="1338"/>
                                          </p:stCondLst>
                                        </p:cTn>
                                        <p:tgtEl>
                                          <p:spTgt spid="5">
                                            <p:bg/>
                                          </p:spTgt>
                                        </p:tgtEl>
                                      </p:cBhvr>
                                      <p:to x="100000" y="100000"/>
                                    </p:animScale>
                                    <p:animScale>
                                      <p:cBhvr>
                                        <p:cTn id="17" dur="26">
                                          <p:stCondLst>
                                            <p:cond delay="1642"/>
                                          </p:stCondLst>
                                        </p:cTn>
                                        <p:tgtEl>
                                          <p:spTgt spid="5">
                                            <p:bg/>
                                          </p:spTgt>
                                        </p:tgtEl>
                                      </p:cBhvr>
                                      <p:to x="100000" y="90000"/>
                                    </p:animScale>
                                    <p:animScale>
                                      <p:cBhvr>
                                        <p:cTn id="18" dur="166" decel="50000">
                                          <p:stCondLst>
                                            <p:cond delay="1668"/>
                                          </p:stCondLst>
                                        </p:cTn>
                                        <p:tgtEl>
                                          <p:spTgt spid="5">
                                            <p:bg/>
                                          </p:spTgt>
                                        </p:tgtEl>
                                      </p:cBhvr>
                                      <p:to x="100000" y="100000"/>
                                    </p:animScale>
                                    <p:animScale>
                                      <p:cBhvr>
                                        <p:cTn id="19" dur="26">
                                          <p:stCondLst>
                                            <p:cond delay="1808"/>
                                          </p:stCondLst>
                                        </p:cTn>
                                        <p:tgtEl>
                                          <p:spTgt spid="5">
                                            <p:bg/>
                                          </p:spTgt>
                                        </p:tgtEl>
                                      </p:cBhvr>
                                      <p:to x="100000" y="95000"/>
                                    </p:animScale>
                                    <p:animScale>
                                      <p:cBhvr>
                                        <p:cTn id="20" dur="166" decel="50000">
                                          <p:stCondLst>
                                            <p:cond delay="1834"/>
                                          </p:stCondLst>
                                        </p:cTn>
                                        <p:tgtEl>
                                          <p:spTgt spid="5">
                                            <p:bg/>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wipe(down)">
                                      <p:cBhvr>
                                        <p:cTn id="25" dur="580">
                                          <p:stCondLst>
                                            <p:cond delay="0"/>
                                          </p:stCondLst>
                                        </p:cTn>
                                        <p:tgtEl>
                                          <p:spTgt spid="5">
                                            <p:txEl>
                                              <p:pRg st="0" end="0"/>
                                            </p:txEl>
                                          </p:spTgt>
                                        </p:tgtEl>
                                      </p:cBhvr>
                                    </p:animEffect>
                                    <p:anim calcmode="lin" valueType="num">
                                      <p:cBhvr>
                                        <p:cTn id="26" dur="1822" tmFilter="0,0; 0.14,0.36; 0.43,0.73; 0.71,0.91; 1.0,1.0">
                                          <p:stCondLst>
                                            <p:cond delay="0"/>
                                          </p:stCondLst>
                                        </p:cTn>
                                        <p:tgtEl>
                                          <p:spTgt spid="5">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5">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5">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5">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5">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5">
                                            <p:txEl>
                                              <p:pRg st="0" end="0"/>
                                            </p:txEl>
                                          </p:spTgt>
                                        </p:tgtEl>
                                      </p:cBhvr>
                                      <p:to x="100000" y="60000"/>
                                    </p:animScale>
                                    <p:animScale>
                                      <p:cBhvr>
                                        <p:cTn id="32" dur="166" decel="50000">
                                          <p:stCondLst>
                                            <p:cond delay="676"/>
                                          </p:stCondLst>
                                        </p:cTn>
                                        <p:tgtEl>
                                          <p:spTgt spid="5">
                                            <p:txEl>
                                              <p:pRg st="0" end="0"/>
                                            </p:txEl>
                                          </p:spTgt>
                                        </p:tgtEl>
                                      </p:cBhvr>
                                      <p:to x="100000" y="100000"/>
                                    </p:animScale>
                                    <p:animScale>
                                      <p:cBhvr>
                                        <p:cTn id="33" dur="26">
                                          <p:stCondLst>
                                            <p:cond delay="1312"/>
                                          </p:stCondLst>
                                        </p:cTn>
                                        <p:tgtEl>
                                          <p:spTgt spid="5">
                                            <p:txEl>
                                              <p:pRg st="0" end="0"/>
                                            </p:txEl>
                                          </p:spTgt>
                                        </p:tgtEl>
                                      </p:cBhvr>
                                      <p:to x="100000" y="80000"/>
                                    </p:animScale>
                                    <p:animScale>
                                      <p:cBhvr>
                                        <p:cTn id="34" dur="166" decel="50000">
                                          <p:stCondLst>
                                            <p:cond delay="1338"/>
                                          </p:stCondLst>
                                        </p:cTn>
                                        <p:tgtEl>
                                          <p:spTgt spid="5">
                                            <p:txEl>
                                              <p:pRg st="0" end="0"/>
                                            </p:txEl>
                                          </p:spTgt>
                                        </p:tgtEl>
                                      </p:cBhvr>
                                      <p:to x="100000" y="100000"/>
                                    </p:animScale>
                                    <p:animScale>
                                      <p:cBhvr>
                                        <p:cTn id="35" dur="26">
                                          <p:stCondLst>
                                            <p:cond delay="1642"/>
                                          </p:stCondLst>
                                        </p:cTn>
                                        <p:tgtEl>
                                          <p:spTgt spid="5">
                                            <p:txEl>
                                              <p:pRg st="0" end="0"/>
                                            </p:txEl>
                                          </p:spTgt>
                                        </p:tgtEl>
                                      </p:cBhvr>
                                      <p:to x="100000" y="90000"/>
                                    </p:animScale>
                                    <p:animScale>
                                      <p:cBhvr>
                                        <p:cTn id="36" dur="166" decel="50000">
                                          <p:stCondLst>
                                            <p:cond delay="1668"/>
                                          </p:stCondLst>
                                        </p:cTn>
                                        <p:tgtEl>
                                          <p:spTgt spid="5">
                                            <p:txEl>
                                              <p:pRg st="0" end="0"/>
                                            </p:txEl>
                                          </p:spTgt>
                                        </p:tgtEl>
                                      </p:cBhvr>
                                      <p:to x="100000" y="100000"/>
                                    </p:animScale>
                                    <p:animScale>
                                      <p:cBhvr>
                                        <p:cTn id="37" dur="26">
                                          <p:stCondLst>
                                            <p:cond delay="1808"/>
                                          </p:stCondLst>
                                        </p:cTn>
                                        <p:tgtEl>
                                          <p:spTgt spid="5">
                                            <p:txEl>
                                              <p:pRg st="0" end="0"/>
                                            </p:txEl>
                                          </p:spTgt>
                                        </p:tgtEl>
                                      </p:cBhvr>
                                      <p:to x="100000" y="95000"/>
                                    </p:animScale>
                                    <p:animScale>
                                      <p:cBhvr>
                                        <p:cTn id="38" dur="166" decel="50000">
                                          <p:stCondLst>
                                            <p:cond delay="1834"/>
                                          </p:stCondLst>
                                        </p:cTn>
                                        <p:tgtEl>
                                          <p:spTgt spid="5">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31" presetClass="exit" presetSubtype="0" fill="hold" grpId="0" nodeType="clickEffect">
                                  <p:stCondLst>
                                    <p:cond delay="0"/>
                                  </p:stCondLst>
                                  <p:childTnLst>
                                    <p:anim calcmode="lin" valueType="num">
                                      <p:cBhvr>
                                        <p:cTn id="42" dur="1000"/>
                                        <p:tgtEl>
                                          <p:spTgt spid="6">
                                            <p:txEl>
                                              <p:pRg st="0" end="0"/>
                                            </p:txEl>
                                          </p:spTgt>
                                        </p:tgtEl>
                                        <p:attrNameLst>
                                          <p:attrName>ppt_w</p:attrName>
                                        </p:attrNameLst>
                                      </p:cBhvr>
                                      <p:tavLst>
                                        <p:tav tm="0">
                                          <p:val>
                                            <p:strVal val="ppt_w"/>
                                          </p:val>
                                        </p:tav>
                                        <p:tav tm="100000">
                                          <p:val>
                                            <p:fltVal val="0"/>
                                          </p:val>
                                        </p:tav>
                                      </p:tavLst>
                                    </p:anim>
                                    <p:anim calcmode="lin" valueType="num">
                                      <p:cBhvr>
                                        <p:cTn id="43" dur="1000"/>
                                        <p:tgtEl>
                                          <p:spTgt spid="6">
                                            <p:txEl>
                                              <p:pRg st="0" end="0"/>
                                            </p:txEl>
                                          </p:spTgt>
                                        </p:tgtEl>
                                        <p:attrNameLst>
                                          <p:attrName>ppt_h</p:attrName>
                                        </p:attrNameLst>
                                      </p:cBhvr>
                                      <p:tavLst>
                                        <p:tav tm="0">
                                          <p:val>
                                            <p:strVal val="ppt_h"/>
                                          </p:val>
                                        </p:tav>
                                        <p:tav tm="100000">
                                          <p:val>
                                            <p:fltVal val="0"/>
                                          </p:val>
                                        </p:tav>
                                      </p:tavLst>
                                    </p:anim>
                                    <p:anim calcmode="lin" valueType="num">
                                      <p:cBhvr>
                                        <p:cTn id="44" dur="1000"/>
                                        <p:tgtEl>
                                          <p:spTgt spid="6">
                                            <p:txEl>
                                              <p:pRg st="0" end="0"/>
                                            </p:txEl>
                                          </p:spTgt>
                                        </p:tgtEl>
                                        <p:attrNameLst>
                                          <p:attrName>style.rotation</p:attrName>
                                        </p:attrNameLst>
                                      </p:cBhvr>
                                      <p:tavLst>
                                        <p:tav tm="0">
                                          <p:val>
                                            <p:fltVal val="0"/>
                                          </p:val>
                                        </p:tav>
                                        <p:tav tm="100000">
                                          <p:val>
                                            <p:fltVal val="90"/>
                                          </p:val>
                                        </p:tav>
                                      </p:tavLst>
                                    </p:anim>
                                    <p:animEffect transition="out" filter="fade">
                                      <p:cBhvr>
                                        <p:cTn id="45" dur="1000"/>
                                        <p:tgtEl>
                                          <p:spTgt spid="6">
                                            <p:txEl>
                                              <p:pRg st="0" end="0"/>
                                            </p:txEl>
                                          </p:spTgt>
                                        </p:tgtEl>
                                      </p:cBhvr>
                                    </p:animEffect>
                                    <p:set>
                                      <p:cBhvr>
                                        <p:cTn id="46" dur="1" fill="hold">
                                          <p:stCondLst>
                                            <p:cond delay="999"/>
                                          </p:stCondLst>
                                        </p:cTn>
                                        <p:tgtEl>
                                          <p:spTgt spid="6">
                                            <p:txEl>
                                              <p:pRg st="0" end="0"/>
                                            </p:txEl>
                                          </p:spTgt>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31" presetClass="exit" presetSubtype="0" fill="hold" grpId="0" nodeType="clickEffect">
                                  <p:stCondLst>
                                    <p:cond delay="0"/>
                                  </p:stCondLst>
                                  <p:childTnLst>
                                    <p:anim calcmode="lin" valueType="num">
                                      <p:cBhvr>
                                        <p:cTn id="50" dur="1000"/>
                                        <p:tgtEl>
                                          <p:spTgt spid="6">
                                            <p:txEl>
                                              <p:pRg st="2" end="2"/>
                                            </p:txEl>
                                          </p:spTgt>
                                        </p:tgtEl>
                                        <p:attrNameLst>
                                          <p:attrName>ppt_w</p:attrName>
                                        </p:attrNameLst>
                                      </p:cBhvr>
                                      <p:tavLst>
                                        <p:tav tm="0">
                                          <p:val>
                                            <p:strVal val="ppt_w"/>
                                          </p:val>
                                        </p:tav>
                                        <p:tav tm="100000">
                                          <p:val>
                                            <p:fltVal val="0"/>
                                          </p:val>
                                        </p:tav>
                                      </p:tavLst>
                                    </p:anim>
                                    <p:anim calcmode="lin" valueType="num">
                                      <p:cBhvr>
                                        <p:cTn id="51" dur="1000"/>
                                        <p:tgtEl>
                                          <p:spTgt spid="6">
                                            <p:txEl>
                                              <p:pRg st="2" end="2"/>
                                            </p:txEl>
                                          </p:spTgt>
                                        </p:tgtEl>
                                        <p:attrNameLst>
                                          <p:attrName>ppt_h</p:attrName>
                                        </p:attrNameLst>
                                      </p:cBhvr>
                                      <p:tavLst>
                                        <p:tav tm="0">
                                          <p:val>
                                            <p:strVal val="ppt_h"/>
                                          </p:val>
                                        </p:tav>
                                        <p:tav tm="100000">
                                          <p:val>
                                            <p:fltVal val="0"/>
                                          </p:val>
                                        </p:tav>
                                      </p:tavLst>
                                    </p:anim>
                                    <p:anim calcmode="lin" valueType="num">
                                      <p:cBhvr>
                                        <p:cTn id="52" dur="1000"/>
                                        <p:tgtEl>
                                          <p:spTgt spid="6">
                                            <p:txEl>
                                              <p:pRg st="2" end="2"/>
                                            </p:txEl>
                                          </p:spTgt>
                                        </p:tgtEl>
                                        <p:attrNameLst>
                                          <p:attrName>style.rotation</p:attrName>
                                        </p:attrNameLst>
                                      </p:cBhvr>
                                      <p:tavLst>
                                        <p:tav tm="0">
                                          <p:val>
                                            <p:fltVal val="0"/>
                                          </p:val>
                                        </p:tav>
                                        <p:tav tm="100000">
                                          <p:val>
                                            <p:fltVal val="90"/>
                                          </p:val>
                                        </p:tav>
                                      </p:tavLst>
                                    </p:anim>
                                    <p:animEffect transition="out" filter="fade">
                                      <p:cBhvr>
                                        <p:cTn id="53" dur="1000"/>
                                        <p:tgtEl>
                                          <p:spTgt spid="6">
                                            <p:txEl>
                                              <p:pRg st="2" end="2"/>
                                            </p:txEl>
                                          </p:spTgt>
                                        </p:tgtEl>
                                      </p:cBhvr>
                                    </p:animEffect>
                                    <p:set>
                                      <p:cBhvr>
                                        <p:cTn id="54" dur="1" fill="hold">
                                          <p:stCondLst>
                                            <p:cond delay="999"/>
                                          </p:stCondLst>
                                        </p:cTn>
                                        <p:tgtEl>
                                          <p:spTgt spid="6">
                                            <p:txEl>
                                              <p:pRg st="2" end="2"/>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31" presetClass="exit" presetSubtype="0" fill="hold" grpId="0" nodeType="clickEffect">
                                  <p:stCondLst>
                                    <p:cond delay="0"/>
                                  </p:stCondLst>
                                  <p:childTnLst>
                                    <p:anim calcmode="lin" valueType="num">
                                      <p:cBhvr>
                                        <p:cTn id="58" dur="1000"/>
                                        <p:tgtEl>
                                          <p:spTgt spid="6">
                                            <p:txEl>
                                              <p:pRg st="4" end="4"/>
                                            </p:txEl>
                                          </p:spTgt>
                                        </p:tgtEl>
                                        <p:attrNameLst>
                                          <p:attrName>ppt_w</p:attrName>
                                        </p:attrNameLst>
                                      </p:cBhvr>
                                      <p:tavLst>
                                        <p:tav tm="0">
                                          <p:val>
                                            <p:strVal val="ppt_w"/>
                                          </p:val>
                                        </p:tav>
                                        <p:tav tm="100000">
                                          <p:val>
                                            <p:fltVal val="0"/>
                                          </p:val>
                                        </p:tav>
                                      </p:tavLst>
                                    </p:anim>
                                    <p:anim calcmode="lin" valueType="num">
                                      <p:cBhvr>
                                        <p:cTn id="59" dur="1000"/>
                                        <p:tgtEl>
                                          <p:spTgt spid="6">
                                            <p:txEl>
                                              <p:pRg st="4" end="4"/>
                                            </p:txEl>
                                          </p:spTgt>
                                        </p:tgtEl>
                                        <p:attrNameLst>
                                          <p:attrName>ppt_h</p:attrName>
                                        </p:attrNameLst>
                                      </p:cBhvr>
                                      <p:tavLst>
                                        <p:tav tm="0">
                                          <p:val>
                                            <p:strVal val="ppt_h"/>
                                          </p:val>
                                        </p:tav>
                                        <p:tav tm="100000">
                                          <p:val>
                                            <p:fltVal val="0"/>
                                          </p:val>
                                        </p:tav>
                                      </p:tavLst>
                                    </p:anim>
                                    <p:anim calcmode="lin" valueType="num">
                                      <p:cBhvr>
                                        <p:cTn id="60" dur="1000"/>
                                        <p:tgtEl>
                                          <p:spTgt spid="6">
                                            <p:txEl>
                                              <p:pRg st="4" end="4"/>
                                            </p:txEl>
                                          </p:spTgt>
                                        </p:tgtEl>
                                        <p:attrNameLst>
                                          <p:attrName>style.rotation</p:attrName>
                                        </p:attrNameLst>
                                      </p:cBhvr>
                                      <p:tavLst>
                                        <p:tav tm="0">
                                          <p:val>
                                            <p:fltVal val="0"/>
                                          </p:val>
                                        </p:tav>
                                        <p:tav tm="100000">
                                          <p:val>
                                            <p:fltVal val="90"/>
                                          </p:val>
                                        </p:tav>
                                      </p:tavLst>
                                    </p:anim>
                                    <p:animEffect transition="out" filter="fade">
                                      <p:cBhvr>
                                        <p:cTn id="61" dur="1000"/>
                                        <p:tgtEl>
                                          <p:spTgt spid="6">
                                            <p:txEl>
                                              <p:pRg st="4" end="4"/>
                                            </p:txEl>
                                          </p:spTgt>
                                        </p:tgtEl>
                                      </p:cBhvr>
                                    </p:animEffect>
                                    <p:set>
                                      <p:cBhvr>
                                        <p:cTn id="62" dur="1" fill="hold">
                                          <p:stCondLst>
                                            <p:cond delay="999"/>
                                          </p:stCondLst>
                                        </p:cTn>
                                        <p:tgtEl>
                                          <p:spTgt spid="6">
                                            <p:txEl>
                                              <p:pRg st="4" end="4"/>
                                            </p:txEl>
                                          </p:spTgt>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31" presetClass="exit" presetSubtype="0" fill="hold" grpId="0" nodeType="clickEffect">
                                  <p:stCondLst>
                                    <p:cond delay="0"/>
                                  </p:stCondLst>
                                  <p:childTnLst>
                                    <p:anim calcmode="lin" valueType="num">
                                      <p:cBhvr>
                                        <p:cTn id="66" dur="1000"/>
                                        <p:tgtEl>
                                          <p:spTgt spid="6">
                                            <p:bg/>
                                          </p:spTgt>
                                        </p:tgtEl>
                                        <p:attrNameLst>
                                          <p:attrName>ppt_w</p:attrName>
                                        </p:attrNameLst>
                                      </p:cBhvr>
                                      <p:tavLst>
                                        <p:tav tm="0">
                                          <p:val>
                                            <p:strVal val="ppt_w"/>
                                          </p:val>
                                        </p:tav>
                                        <p:tav tm="100000">
                                          <p:val>
                                            <p:fltVal val="0"/>
                                          </p:val>
                                        </p:tav>
                                      </p:tavLst>
                                    </p:anim>
                                    <p:anim calcmode="lin" valueType="num">
                                      <p:cBhvr>
                                        <p:cTn id="67" dur="1000"/>
                                        <p:tgtEl>
                                          <p:spTgt spid="6">
                                            <p:bg/>
                                          </p:spTgt>
                                        </p:tgtEl>
                                        <p:attrNameLst>
                                          <p:attrName>ppt_h</p:attrName>
                                        </p:attrNameLst>
                                      </p:cBhvr>
                                      <p:tavLst>
                                        <p:tav tm="0">
                                          <p:val>
                                            <p:strVal val="ppt_h"/>
                                          </p:val>
                                        </p:tav>
                                        <p:tav tm="100000">
                                          <p:val>
                                            <p:fltVal val="0"/>
                                          </p:val>
                                        </p:tav>
                                      </p:tavLst>
                                    </p:anim>
                                    <p:anim calcmode="lin" valueType="num">
                                      <p:cBhvr>
                                        <p:cTn id="68" dur="1000"/>
                                        <p:tgtEl>
                                          <p:spTgt spid="6">
                                            <p:bg/>
                                          </p:spTgt>
                                        </p:tgtEl>
                                        <p:attrNameLst>
                                          <p:attrName>style.rotation</p:attrName>
                                        </p:attrNameLst>
                                      </p:cBhvr>
                                      <p:tavLst>
                                        <p:tav tm="0">
                                          <p:val>
                                            <p:fltVal val="0"/>
                                          </p:val>
                                        </p:tav>
                                        <p:tav tm="100000">
                                          <p:val>
                                            <p:fltVal val="90"/>
                                          </p:val>
                                        </p:tav>
                                      </p:tavLst>
                                    </p:anim>
                                    <p:animEffect transition="out" filter="fade">
                                      <p:cBhvr>
                                        <p:cTn id="69" dur="1000"/>
                                        <p:tgtEl>
                                          <p:spTgt spid="6">
                                            <p:bg/>
                                          </p:spTgt>
                                        </p:tgtEl>
                                      </p:cBhvr>
                                    </p:animEffect>
                                    <p:set>
                                      <p:cBhvr>
                                        <p:cTn id="70" dur="1" fill="hold">
                                          <p:stCondLst>
                                            <p:cond delay="999"/>
                                          </p:stCondLst>
                                        </p:cTn>
                                        <p:tgtEl>
                                          <p:spTgt spid="6">
                                            <p:bg/>
                                          </p:spTgt>
                                        </p:tgtEl>
                                        <p:attrNameLst>
                                          <p:attrName>style.visibility</p:attrName>
                                        </p:attrNameLst>
                                      </p:cBhvr>
                                      <p:to>
                                        <p:strVal val="hidden"/>
                                      </p:to>
                                    </p:se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7">
                                            <p:bg/>
                                          </p:spTgt>
                                        </p:tgtEl>
                                        <p:attrNameLst>
                                          <p:attrName>style.visibility</p:attrName>
                                        </p:attrNameLst>
                                      </p:cBhvr>
                                      <p:to>
                                        <p:strVal val="visible"/>
                                      </p:to>
                                    </p:set>
                                    <p:anim calcmode="lin" valueType="num">
                                      <p:cBhvr additive="base">
                                        <p:cTn id="7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76"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4" fill="hold" grpId="0" nodeType="clickEffect">
                                  <p:stCondLst>
                                    <p:cond delay="0"/>
                                  </p:stCondLst>
                                  <p:childTnLst>
                                    <p:set>
                                      <p:cBhvr>
                                        <p:cTn id="80" dur="1" fill="hold">
                                          <p:stCondLst>
                                            <p:cond delay="0"/>
                                          </p:stCondLst>
                                        </p:cTn>
                                        <p:tgtEl>
                                          <p:spTgt spid="7">
                                            <p:txEl>
                                              <p:pRg st="0" end="0"/>
                                            </p:txEl>
                                          </p:spTgt>
                                        </p:tgtEl>
                                        <p:attrNameLst>
                                          <p:attrName>style.visibility</p:attrName>
                                        </p:attrNameLst>
                                      </p:cBhvr>
                                      <p:to>
                                        <p:strVal val="visible"/>
                                      </p:to>
                                    </p:set>
                                    <p:anim calcmode="lin" valueType="num">
                                      <p:cBhvr additive="base">
                                        <p:cTn id="8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2"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16" presetClass="entr" presetSubtype="21" fill="hold" grpId="0" nodeType="clickEffect">
                                  <p:stCondLst>
                                    <p:cond delay="0"/>
                                  </p:stCondLst>
                                  <p:childTnLst>
                                    <p:set>
                                      <p:cBhvr>
                                        <p:cTn id="86" dur="1" fill="hold">
                                          <p:stCondLst>
                                            <p:cond delay="0"/>
                                          </p:stCondLst>
                                        </p:cTn>
                                        <p:tgtEl>
                                          <p:spTgt spid="8">
                                            <p:bg/>
                                          </p:spTgt>
                                        </p:tgtEl>
                                        <p:attrNameLst>
                                          <p:attrName>style.visibility</p:attrName>
                                        </p:attrNameLst>
                                      </p:cBhvr>
                                      <p:to>
                                        <p:strVal val="visible"/>
                                      </p:to>
                                    </p:set>
                                    <p:animEffect transition="in" filter="barn(inVertical)">
                                      <p:cBhvr>
                                        <p:cTn id="87" dur="500"/>
                                        <p:tgtEl>
                                          <p:spTgt spid="8">
                                            <p:bg/>
                                          </p:spTgt>
                                        </p:tgtEl>
                                      </p:cBhvr>
                                    </p:animEffect>
                                  </p:childTnLst>
                                </p:cTn>
                              </p:par>
                            </p:childTnLst>
                          </p:cTn>
                        </p:par>
                      </p:childTnLst>
                    </p:cTn>
                  </p:par>
                  <p:par>
                    <p:cTn id="88" fill="hold">
                      <p:stCondLst>
                        <p:cond delay="indefinite"/>
                      </p:stCondLst>
                      <p:childTnLst>
                        <p:par>
                          <p:cTn id="89" fill="hold">
                            <p:stCondLst>
                              <p:cond delay="0"/>
                            </p:stCondLst>
                            <p:childTnLst>
                              <p:par>
                                <p:cTn id="90" presetID="16" presetClass="entr" presetSubtype="21" fill="hold" grpId="0" nodeType="clickEffect">
                                  <p:stCondLst>
                                    <p:cond delay="0"/>
                                  </p:stCondLst>
                                  <p:childTnLst>
                                    <p:set>
                                      <p:cBhvr>
                                        <p:cTn id="91" dur="1" fill="hold">
                                          <p:stCondLst>
                                            <p:cond delay="0"/>
                                          </p:stCondLst>
                                        </p:cTn>
                                        <p:tgtEl>
                                          <p:spTgt spid="8">
                                            <p:txEl>
                                              <p:pRg st="0" end="0"/>
                                            </p:txEl>
                                          </p:spTgt>
                                        </p:tgtEl>
                                        <p:attrNameLst>
                                          <p:attrName>style.visibility</p:attrName>
                                        </p:attrNameLst>
                                      </p:cBhvr>
                                      <p:to>
                                        <p:strVal val="visible"/>
                                      </p:to>
                                    </p:set>
                                    <p:animEffect transition="in" filter="barn(inVertical)">
                                      <p:cBhvr>
                                        <p:cTn id="92" dur="500"/>
                                        <p:tgtEl>
                                          <p:spTgt spid="8">
                                            <p:txEl>
                                              <p:pRg st="0" end="0"/>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16" presetClass="entr" presetSubtype="21" fill="hold" grpId="0" nodeType="clickEffect">
                                  <p:stCondLst>
                                    <p:cond delay="0"/>
                                  </p:stCondLst>
                                  <p:childTnLst>
                                    <p:set>
                                      <p:cBhvr>
                                        <p:cTn id="96" dur="1" fill="hold">
                                          <p:stCondLst>
                                            <p:cond delay="0"/>
                                          </p:stCondLst>
                                        </p:cTn>
                                        <p:tgtEl>
                                          <p:spTgt spid="8">
                                            <p:txEl>
                                              <p:pRg st="2" end="2"/>
                                            </p:txEl>
                                          </p:spTgt>
                                        </p:tgtEl>
                                        <p:attrNameLst>
                                          <p:attrName>style.visibility</p:attrName>
                                        </p:attrNameLst>
                                      </p:cBhvr>
                                      <p:to>
                                        <p:strVal val="visible"/>
                                      </p:to>
                                    </p:set>
                                    <p:animEffect transition="in" filter="barn(inVertical)">
                                      <p:cBhvr>
                                        <p:cTn id="97" dur="500"/>
                                        <p:tgtEl>
                                          <p:spTgt spid="8">
                                            <p:txEl>
                                              <p:pRg st="2" end="2"/>
                                            </p:txEl>
                                          </p:spTgt>
                                        </p:tgtEl>
                                      </p:cBhvr>
                                    </p:animEffect>
                                  </p:childTnLst>
                                </p:cTn>
                              </p:par>
                            </p:childTnLst>
                          </p:cTn>
                        </p:par>
                      </p:childTnLst>
                    </p:cTn>
                  </p:par>
                  <p:par>
                    <p:cTn id="98" fill="hold">
                      <p:stCondLst>
                        <p:cond delay="indefinite"/>
                      </p:stCondLst>
                      <p:childTnLst>
                        <p:par>
                          <p:cTn id="99" fill="hold">
                            <p:stCondLst>
                              <p:cond delay="0"/>
                            </p:stCondLst>
                            <p:childTnLst>
                              <p:par>
                                <p:cTn id="100" presetID="16" presetClass="entr" presetSubtype="21" fill="hold" grpId="0" nodeType="clickEffect">
                                  <p:stCondLst>
                                    <p:cond delay="0"/>
                                  </p:stCondLst>
                                  <p:childTnLst>
                                    <p:set>
                                      <p:cBhvr>
                                        <p:cTn id="101" dur="1" fill="hold">
                                          <p:stCondLst>
                                            <p:cond delay="0"/>
                                          </p:stCondLst>
                                        </p:cTn>
                                        <p:tgtEl>
                                          <p:spTgt spid="8">
                                            <p:txEl>
                                              <p:pRg st="4" end="4"/>
                                            </p:txEl>
                                          </p:spTgt>
                                        </p:tgtEl>
                                        <p:attrNameLst>
                                          <p:attrName>style.visibility</p:attrName>
                                        </p:attrNameLst>
                                      </p:cBhvr>
                                      <p:to>
                                        <p:strVal val="visible"/>
                                      </p:to>
                                    </p:set>
                                    <p:animEffect transition="in" filter="barn(inVertical)">
                                      <p:cBhvr>
                                        <p:cTn id="102" dur="500"/>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P spid="6" grpId="0" build="p" animBg="1"/>
      <p:bldP spid="8"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Subtítulo"/>
          <p:cNvSpPr>
            <a:spLocks noGrp="1"/>
          </p:cNvSpPr>
          <p:nvPr>
            <p:ph type="subTitle" idx="1"/>
          </p:nvPr>
        </p:nvSpPr>
        <p:spPr>
          <a:xfrm>
            <a:off x="179512" y="476672"/>
            <a:ext cx="8458200" cy="914400"/>
          </a:xfrm>
        </p:spPr>
        <p:txBody>
          <a:bodyPr>
            <a:normAutofit/>
          </a:bodyPr>
          <a:lstStyle/>
          <a:p>
            <a:pPr algn="ctr"/>
            <a:r>
              <a:rPr lang="es-MX" sz="3600" dirty="0" smtClean="0"/>
              <a:t>MARCO TEÓRICO</a:t>
            </a:r>
            <a:endParaRPr lang="es-MX" sz="3600" dirty="0"/>
          </a:p>
        </p:txBody>
      </p:sp>
      <p:sp>
        <p:nvSpPr>
          <p:cNvPr id="7" name="6 Título"/>
          <p:cNvSpPr>
            <a:spLocks noGrp="1"/>
          </p:cNvSpPr>
          <p:nvPr>
            <p:ph type="ctrTitle"/>
          </p:nvPr>
        </p:nvSpPr>
        <p:spPr>
          <a:xfrm>
            <a:off x="395536" y="1628800"/>
            <a:ext cx="8458200" cy="4371968"/>
          </a:xfrm>
        </p:spPr>
        <p:txBody>
          <a:bodyPr>
            <a:normAutofit fontScale="90000"/>
          </a:bodyPr>
          <a:lstStyle/>
          <a:p>
            <a:pPr marL="342900" indent="-342900"/>
            <a:r>
              <a:rPr lang="es-MX" sz="2000" dirty="0" smtClean="0"/>
              <a:t>	</a:t>
            </a:r>
            <a:r>
              <a:rPr lang="es-MX" sz="2000" dirty="0" smtClean="0">
                <a:solidFill>
                  <a:schemeClr val="tx1"/>
                </a:solidFill>
              </a:rPr>
              <a:t>Plan de estudios 2011 educación básica (español)</a:t>
            </a:r>
            <a:br>
              <a:rPr lang="es-MX" sz="2000" dirty="0" smtClean="0">
                <a:solidFill>
                  <a:schemeClr val="tx1"/>
                </a:solidFill>
              </a:rPr>
            </a:br>
            <a:r>
              <a:rPr lang="es-MX" sz="2000" dirty="0" smtClean="0">
                <a:solidFill>
                  <a:schemeClr val="tx1"/>
                </a:solidFill>
              </a:rPr>
              <a:t/>
            </a:r>
            <a:br>
              <a:rPr lang="es-MX" sz="2000" dirty="0" smtClean="0">
                <a:solidFill>
                  <a:schemeClr val="tx1"/>
                </a:solidFill>
              </a:rPr>
            </a:br>
            <a:r>
              <a:rPr lang="es-MX" sz="2000" dirty="0" smtClean="0">
                <a:solidFill>
                  <a:schemeClr val="tx1"/>
                </a:solidFill>
              </a:rPr>
              <a:t>La importancia de la dramatización en el aula</a:t>
            </a:r>
            <a:br>
              <a:rPr lang="es-MX" sz="2000" dirty="0" smtClean="0">
                <a:solidFill>
                  <a:schemeClr val="tx1"/>
                </a:solidFill>
              </a:rPr>
            </a:br>
            <a:r>
              <a:rPr lang="es-MX" sz="2000" dirty="0" smtClean="0">
                <a:solidFill>
                  <a:schemeClr val="tx1"/>
                </a:solidFill>
              </a:rPr>
              <a:t/>
            </a:r>
            <a:br>
              <a:rPr lang="es-MX" sz="2000" dirty="0" smtClean="0">
                <a:solidFill>
                  <a:schemeClr val="tx1"/>
                </a:solidFill>
              </a:rPr>
            </a:br>
            <a:r>
              <a:rPr lang="es-MX" sz="2000" dirty="0" smtClean="0">
                <a:solidFill>
                  <a:schemeClr val="tx1"/>
                </a:solidFill>
              </a:rPr>
              <a:t>El desarrollo de la expresión oral a través del taller como como estrategia didáctica</a:t>
            </a:r>
            <a:br>
              <a:rPr lang="es-MX" sz="2000" dirty="0" smtClean="0">
                <a:solidFill>
                  <a:schemeClr val="tx1"/>
                </a:solidFill>
              </a:rPr>
            </a:br>
            <a:r>
              <a:rPr lang="es-MX" sz="2000" dirty="0">
                <a:solidFill>
                  <a:schemeClr val="tx1"/>
                </a:solidFill>
              </a:rPr>
              <a:t/>
            </a:r>
            <a:br>
              <a:rPr lang="es-MX" sz="2000" dirty="0">
                <a:solidFill>
                  <a:schemeClr val="tx1"/>
                </a:solidFill>
              </a:rPr>
            </a:br>
            <a:r>
              <a:rPr lang="es-MX" sz="2000" dirty="0" smtClean="0">
                <a:solidFill>
                  <a:schemeClr val="tx1"/>
                </a:solidFill>
              </a:rPr>
              <a:t>Didáctica de la expresión dramática</a:t>
            </a:r>
            <a:br>
              <a:rPr lang="es-MX" sz="2000" dirty="0" smtClean="0">
                <a:solidFill>
                  <a:schemeClr val="tx1"/>
                </a:solidFill>
              </a:rPr>
            </a:br>
            <a:r>
              <a:rPr lang="es-MX" sz="2000" dirty="0">
                <a:solidFill>
                  <a:schemeClr val="tx1"/>
                </a:solidFill>
              </a:rPr>
              <a:t/>
            </a:r>
            <a:br>
              <a:rPr lang="es-MX" sz="2000" dirty="0">
                <a:solidFill>
                  <a:schemeClr val="tx1"/>
                </a:solidFill>
              </a:rPr>
            </a:br>
            <a:r>
              <a:rPr lang="es-MX" sz="2000" dirty="0" smtClean="0">
                <a:solidFill>
                  <a:schemeClr val="tx1"/>
                </a:solidFill>
              </a:rPr>
              <a:t>Influencia del teatro en la expresión oral de los estudiantes de primer grado de educación secundaria</a:t>
            </a:r>
            <a:br>
              <a:rPr lang="es-MX" sz="2000" dirty="0" smtClean="0">
                <a:solidFill>
                  <a:schemeClr val="tx1"/>
                </a:solidFill>
              </a:rPr>
            </a:br>
            <a:r>
              <a:rPr lang="es-MX" sz="2000" dirty="0">
                <a:solidFill>
                  <a:schemeClr val="tx1"/>
                </a:solidFill>
              </a:rPr>
              <a:t/>
            </a:r>
            <a:br>
              <a:rPr lang="es-MX" sz="2000" dirty="0">
                <a:solidFill>
                  <a:schemeClr val="tx1"/>
                </a:solidFill>
              </a:rPr>
            </a:br>
            <a:r>
              <a:rPr lang="es-MX" sz="2000" dirty="0" smtClean="0">
                <a:solidFill>
                  <a:schemeClr val="tx1"/>
                </a:solidFill>
              </a:rPr>
              <a:t>Sugerencias didácticas para el desarrollo de competencias en secundaria</a:t>
            </a:r>
            <a:r>
              <a:rPr lang="es-MX" sz="2000" dirty="0">
                <a:solidFill>
                  <a:schemeClr val="tx1"/>
                </a:solidFill>
              </a:rPr>
              <a:t/>
            </a:r>
            <a:br>
              <a:rPr lang="es-MX" sz="2000" dirty="0">
                <a:solidFill>
                  <a:schemeClr val="tx1"/>
                </a:solidFill>
              </a:rPr>
            </a:br>
            <a:r>
              <a:rPr lang="es-MX" sz="2000" dirty="0" smtClean="0">
                <a:solidFill>
                  <a:schemeClr val="tx1"/>
                </a:solidFill>
              </a:rPr>
              <a:t/>
            </a:r>
            <a:br>
              <a:rPr lang="es-MX" sz="2000" dirty="0" smtClean="0">
                <a:solidFill>
                  <a:schemeClr val="tx1"/>
                </a:solidFill>
              </a:rPr>
            </a:br>
            <a:r>
              <a:rPr lang="es-MX" sz="2000" dirty="0" smtClean="0">
                <a:solidFill>
                  <a:schemeClr val="tx1"/>
                </a:solidFill>
              </a:rPr>
              <a:t>Taller de diseño de propuestas didácticas y análisis de trabajo docente </a:t>
            </a:r>
            <a:endParaRPr lang="es-MX" sz="2000" dirty="0">
              <a:solidFill>
                <a:schemeClr val="tx1"/>
              </a:solidFill>
            </a:endParaRPr>
          </a:p>
        </p:txBody>
      </p:sp>
    </p:spTree>
    <p:extLst>
      <p:ext uri="{BB962C8B-B14F-4D97-AF65-F5344CB8AC3E}">
        <p14:creationId xmlns:p14="http://schemas.microsoft.com/office/powerpoint/2010/main" val="1086908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down)">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1000" fill="hold"/>
                                        <p:tgtEl>
                                          <p:spTgt spid="7"/>
                                        </p:tgtEl>
                                        <p:attrNameLst>
                                          <p:attrName>ppt_w</p:attrName>
                                        </p:attrNameLst>
                                      </p:cBhvr>
                                      <p:tavLst>
                                        <p:tav tm="0">
                                          <p:val>
                                            <p:fltVal val="0"/>
                                          </p:val>
                                        </p:tav>
                                        <p:tav tm="100000">
                                          <p:val>
                                            <p:strVal val="#ppt_w"/>
                                          </p:val>
                                        </p:tav>
                                      </p:tavLst>
                                    </p:anim>
                                    <p:anim calcmode="lin" valueType="num">
                                      <p:cBhvr>
                                        <p:cTn id="13" dur="1000" fill="hold"/>
                                        <p:tgtEl>
                                          <p:spTgt spid="7"/>
                                        </p:tgtEl>
                                        <p:attrNameLst>
                                          <p:attrName>ppt_h</p:attrName>
                                        </p:attrNameLst>
                                      </p:cBhvr>
                                      <p:tavLst>
                                        <p:tav tm="0">
                                          <p:val>
                                            <p:fltVal val="0"/>
                                          </p:val>
                                        </p:tav>
                                        <p:tav tm="100000">
                                          <p:val>
                                            <p:strVal val="#ppt_h"/>
                                          </p:val>
                                        </p:tav>
                                      </p:tavLst>
                                    </p:anim>
                                    <p:anim calcmode="lin" valueType="num">
                                      <p:cBhvr>
                                        <p:cTn id="14" dur="1000" fill="hold"/>
                                        <p:tgtEl>
                                          <p:spTgt spid="7"/>
                                        </p:tgtEl>
                                        <p:attrNameLst>
                                          <p:attrName>style.rotation</p:attrName>
                                        </p:attrNameLst>
                                      </p:cBhvr>
                                      <p:tavLst>
                                        <p:tav tm="0">
                                          <p:val>
                                            <p:fltVal val="90"/>
                                          </p:val>
                                        </p:tav>
                                        <p:tav tm="100000">
                                          <p:val>
                                            <p:fltVal val="0"/>
                                          </p:val>
                                        </p:tav>
                                      </p:tavLst>
                                    </p:anim>
                                    <p:animEffect transition="in" filter="fade">
                                      <p:cBhvr>
                                        <p:cTn id="15"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4294967295"/>
          </p:nvPr>
        </p:nvSpPr>
        <p:spPr>
          <a:xfrm>
            <a:off x="251520" y="188640"/>
            <a:ext cx="8252718" cy="5910535"/>
          </a:xfrm>
        </p:spPr>
        <p:txBody>
          <a:bodyPr>
            <a:normAutofit/>
          </a:bodyPr>
          <a:lstStyle/>
          <a:p>
            <a:pPr marL="0" indent="0" algn="just">
              <a:buNone/>
            </a:pPr>
            <a:endParaRPr lang="es-MX" sz="2400" dirty="0" smtClean="0">
              <a:solidFill>
                <a:srgbClr val="000033"/>
              </a:solidFill>
              <a:latin typeface="Arial"/>
              <a:ea typeface="Calibri"/>
            </a:endParaRPr>
          </a:p>
          <a:p>
            <a:pPr marL="0" indent="0" algn="just">
              <a:buNone/>
            </a:pPr>
            <a:endParaRPr lang="es-MX" sz="2400" dirty="0">
              <a:solidFill>
                <a:srgbClr val="000033"/>
              </a:solidFill>
              <a:latin typeface="Arial"/>
              <a:ea typeface="Calibri"/>
            </a:endParaRPr>
          </a:p>
          <a:p>
            <a:pPr marL="0" indent="0" algn="just">
              <a:buNone/>
            </a:pPr>
            <a:r>
              <a:rPr lang="es-MX" sz="2800" dirty="0" smtClean="0">
                <a:solidFill>
                  <a:srgbClr val="000033"/>
                </a:solidFill>
                <a:latin typeface="Arial"/>
                <a:ea typeface="Calibri"/>
              </a:rPr>
              <a:t>Mabel </a:t>
            </a:r>
            <a:r>
              <a:rPr lang="es-MX" sz="2800" dirty="0" err="1">
                <a:solidFill>
                  <a:srgbClr val="000033"/>
                </a:solidFill>
                <a:latin typeface="Arial"/>
                <a:ea typeface="Calibri"/>
              </a:rPr>
              <a:t>Codemarín</a:t>
            </a:r>
            <a:r>
              <a:rPr lang="es-MX" sz="2800" dirty="0">
                <a:solidFill>
                  <a:srgbClr val="000033"/>
                </a:solidFill>
                <a:latin typeface="Arial"/>
                <a:ea typeface="Calibri"/>
              </a:rPr>
              <a:t> y Alejandra Medina señalan que: “Tradicionalmente, en la escuela se ha valorado la sala de clases silenciosa, porque se ha tendido a asociar el silencio con pensamiento, trabajo productivo y buena conducta. Sin embargo, la investigación educacional desmiente esas creencias al demostrar que los estudiantes necesitan hablar con el fin de aprender y llegar a ser usuarios competentes del lenguaje”.</a:t>
            </a:r>
            <a:endParaRPr lang="es-MX" sz="2800" dirty="0"/>
          </a:p>
        </p:txBody>
      </p:sp>
    </p:spTree>
    <p:extLst>
      <p:ext uri="{BB962C8B-B14F-4D97-AF65-F5344CB8AC3E}">
        <p14:creationId xmlns:p14="http://schemas.microsoft.com/office/powerpoint/2010/main" val="14862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81000"/>
            <a:ext cx="7772400" cy="5640288"/>
          </a:xfrm>
        </p:spPr>
        <p:txBody>
          <a:bodyPr>
            <a:normAutofit/>
          </a:bodyPr>
          <a:lstStyle/>
          <a:p>
            <a:pPr marL="571500" indent="-571500" algn="just">
              <a:buFont typeface="Wingdings" pitchFamily="2" charset="2"/>
              <a:buChar char="§"/>
            </a:pPr>
            <a:r>
              <a:rPr lang="es-MX" sz="3100" dirty="0" smtClean="0">
                <a:solidFill>
                  <a:schemeClr val="tx1">
                    <a:lumMod val="50000"/>
                    <a:lumOff val="50000"/>
                  </a:schemeClr>
                </a:solidFill>
              </a:rPr>
              <a:t>José Cañas Torregrosa .- La expresión Dramática es la más adecuada y completa para cubrir los propósitos de la expresión Oral de los alumnos.</a:t>
            </a:r>
            <a:br>
              <a:rPr lang="es-MX" sz="3100" dirty="0" smtClean="0">
                <a:solidFill>
                  <a:schemeClr val="tx1">
                    <a:lumMod val="50000"/>
                    <a:lumOff val="50000"/>
                  </a:schemeClr>
                </a:solidFill>
              </a:rPr>
            </a:br>
            <a:r>
              <a:rPr lang="es-MX" sz="3100" dirty="0" smtClean="0">
                <a:solidFill>
                  <a:schemeClr val="tx1">
                    <a:lumMod val="50000"/>
                    <a:lumOff val="50000"/>
                  </a:schemeClr>
                </a:solidFill>
              </a:rPr>
              <a:t/>
            </a:r>
            <a:br>
              <a:rPr lang="es-MX" sz="3100" dirty="0" smtClean="0">
                <a:solidFill>
                  <a:schemeClr val="tx1">
                    <a:lumMod val="50000"/>
                    <a:lumOff val="50000"/>
                  </a:schemeClr>
                </a:solidFill>
              </a:rPr>
            </a:br>
            <a:r>
              <a:rPr lang="es-MX" sz="3100" dirty="0" smtClean="0">
                <a:solidFill>
                  <a:schemeClr val="tx1">
                    <a:lumMod val="50000"/>
                    <a:lumOff val="50000"/>
                  </a:schemeClr>
                </a:solidFill>
              </a:rPr>
              <a:t>Juan Cervera.- El juego a través de la dramatización fortalecen la expresión Oral</a:t>
            </a:r>
            <a:br>
              <a:rPr lang="es-MX" sz="3100" dirty="0" smtClean="0">
                <a:solidFill>
                  <a:schemeClr val="tx1">
                    <a:lumMod val="50000"/>
                    <a:lumOff val="50000"/>
                  </a:schemeClr>
                </a:solidFill>
              </a:rPr>
            </a:br>
            <a:r>
              <a:rPr lang="es-MX" sz="3100" dirty="0">
                <a:solidFill>
                  <a:schemeClr val="tx1">
                    <a:lumMod val="50000"/>
                    <a:lumOff val="50000"/>
                  </a:schemeClr>
                </a:solidFill>
              </a:rPr>
              <a:t/>
            </a:r>
            <a:br>
              <a:rPr lang="es-MX" sz="3100" dirty="0">
                <a:solidFill>
                  <a:schemeClr val="tx1">
                    <a:lumMod val="50000"/>
                    <a:lumOff val="50000"/>
                  </a:schemeClr>
                </a:solidFill>
              </a:rPr>
            </a:br>
            <a:r>
              <a:rPr lang="es-MX" dirty="0" smtClean="0"/>
              <a:t> </a:t>
            </a:r>
            <a:endParaRPr lang="es-MX" i="1" dirty="0"/>
          </a:p>
        </p:txBody>
      </p:sp>
    </p:spTree>
    <p:extLst>
      <p:ext uri="{BB962C8B-B14F-4D97-AF65-F5344CB8AC3E}">
        <p14:creationId xmlns:p14="http://schemas.microsoft.com/office/powerpoint/2010/main" val="1400708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RESULTADOS</a:t>
            </a:r>
            <a:endParaRPr lang="es-MX" dirty="0"/>
          </a:p>
        </p:txBody>
      </p:sp>
      <p:sp>
        <p:nvSpPr>
          <p:cNvPr id="3" name="2 Marcador de contenido"/>
          <p:cNvSpPr>
            <a:spLocks noGrp="1"/>
          </p:cNvSpPr>
          <p:nvPr>
            <p:ph sz="quarter" idx="1"/>
          </p:nvPr>
        </p:nvSpPr>
        <p:spPr>
          <a:xfrm>
            <a:off x="304800" y="1554162"/>
            <a:ext cx="8686800" cy="4683150"/>
          </a:xfrm>
        </p:spPr>
        <p:txBody>
          <a:bodyPr>
            <a:normAutofit/>
          </a:bodyPr>
          <a:lstStyle/>
          <a:p>
            <a:pPr algn="just">
              <a:buFont typeface="Wingdings" pitchFamily="2" charset="2"/>
              <a:buChar char="v"/>
            </a:pPr>
            <a:r>
              <a:rPr lang="es-MX" sz="2400" dirty="0" smtClean="0"/>
              <a:t>La mayoría de los alumnos son tímidos al hablar frente a público</a:t>
            </a:r>
            <a:r>
              <a:rPr lang="es-MX" sz="2400" dirty="0" smtClean="0"/>
              <a:t>.</a:t>
            </a:r>
          </a:p>
          <a:p>
            <a:pPr algn="just">
              <a:buFont typeface="Wingdings" pitchFamily="2" charset="2"/>
              <a:buChar char="v"/>
            </a:pPr>
            <a:r>
              <a:rPr lang="es-MX" sz="2400" dirty="0" smtClean="0"/>
              <a:t> Cuando </a:t>
            </a:r>
            <a:r>
              <a:rPr lang="es-MX" sz="2400" dirty="0" smtClean="0"/>
              <a:t>tienen alguna duda, prefieren no preguntarle a nadie por que les da pena o vergüenza.</a:t>
            </a:r>
          </a:p>
          <a:p>
            <a:pPr algn="just">
              <a:buFont typeface="Wingdings" pitchFamily="2" charset="2"/>
              <a:buChar char="v"/>
            </a:pPr>
            <a:r>
              <a:rPr lang="es-MX" sz="2400" dirty="0" smtClean="0"/>
              <a:t>Prefieren que les realicen exámenes escritos y no orales.</a:t>
            </a:r>
          </a:p>
          <a:p>
            <a:pPr algn="just">
              <a:buFont typeface="Wingdings" pitchFamily="2" charset="2"/>
              <a:buChar char="v"/>
            </a:pPr>
            <a:r>
              <a:rPr lang="es-MX" sz="2400" dirty="0" smtClean="0"/>
              <a:t>Les agradaría  que su profesora los motivara con otras actividades para fomentar la expresión </a:t>
            </a:r>
            <a:r>
              <a:rPr lang="es-MX" sz="2400" dirty="0" smtClean="0"/>
              <a:t>oral</a:t>
            </a:r>
            <a:endParaRPr lang="es-MX" sz="2400" dirty="0"/>
          </a:p>
          <a:p>
            <a:pPr algn="just">
              <a:buFont typeface="Wingdings" pitchFamily="2" charset="2"/>
              <a:buChar char="v"/>
            </a:pPr>
            <a:r>
              <a:rPr lang="es-MX" sz="2400" dirty="0" smtClean="0"/>
              <a:t>Las</a:t>
            </a:r>
            <a:r>
              <a:rPr lang="es-MX" sz="2400" dirty="0" smtClean="0"/>
              <a:t> </a:t>
            </a:r>
            <a:r>
              <a:rPr lang="es-MX" sz="2400" dirty="0" smtClean="0"/>
              <a:t>profesoras consideran que la dramatización como estrategia didáctica fomenta el desarrollo de la expresión oral.</a:t>
            </a:r>
            <a:endParaRPr lang="es-MX" sz="2400" dirty="0"/>
          </a:p>
        </p:txBody>
      </p:sp>
    </p:spTree>
    <p:extLst>
      <p:ext uri="{BB962C8B-B14F-4D97-AF65-F5344CB8AC3E}">
        <p14:creationId xmlns:p14="http://schemas.microsoft.com/office/powerpoint/2010/main" val="653743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3">
                                            <p:txEl>
                                              <p:pRg st="0" end="0"/>
                                            </p:txEl>
                                          </p:spTgt>
                                        </p:tgtEl>
                                      </p:cBhvr>
                                    </p:animEffect>
                                    <p:set>
                                      <p:cBhvr>
                                        <p:cTn id="11"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grpId="0" nodeType="clickEffect">
                                  <p:stCondLst>
                                    <p:cond delay="0"/>
                                  </p:stCondLst>
                                  <p:childTnLst>
                                    <p:animEffect transition="out" filter="fade">
                                      <p:cBhvr>
                                        <p:cTn id="15" dur="500"/>
                                        <p:tgtEl>
                                          <p:spTgt spid="3">
                                            <p:txEl>
                                              <p:pRg st="1" end="1"/>
                                            </p:txEl>
                                          </p:spTgt>
                                        </p:tgtEl>
                                      </p:cBhvr>
                                    </p:animEffect>
                                    <p:set>
                                      <p:cBhvr>
                                        <p:cTn id="16"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500"/>
                                        <p:tgtEl>
                                          <p:spTgt spid="3">
                                            <p:txEl>
                                              <p:pRg st="2" end="2"/>
                                            </p:txEl>
                                          </p:spTgt>
                                        </p:tgtEl>
                                      </p:cBhvr>
                                    </p:animEffect>
                                    <p:set>
                                      <p:cBhvr>
                                        <p:cTn id="21"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0" nodeType="clickEffect">
                                  <p:stCondLst>
                                    <p:cond delay="0"/>
                                  </p:stCondLst>
                                  <p:childTnLst>
                                    <p:animEffect transition="out" filter="fade">
                                      <p:cBhvr>
                                        <p:cTn id="25" dur="500"/>
                                        <p:tgtEl>
                                          <p:spTgt spid="3">
                                            <p:txEl>
                                              <p:pRg st="3" end="3"/>
                                            </p:txEl>
                                          </p:spTgt>
                                        </p:tgtEl>
                                      </p:cBhvr>
                                    </p:animEffect>
                                    <p:set>
                                      <p:cBhvr>
                                        <p:cTn id="26"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0" nodeType="clickEffect">
                                  <p:stCondLst>
                                    <p:cond delay="0"/>
                                  </p:stCondLst>
                                  <p:childTnLst>
                                    <p:animEffect transition="out" filter="fade">
                                      <p:cBhvr>
                                        <p:cTn id="30" dur="500"/>
                                        <p:tgtEl>
                                          <p:spTgt spid="3">
                                            <p:txEl>
                                              <p:pRg st="4" end="4"/>
                                            </p:txEl>
                                          </p:spTgt>
                                        </p:tgtEl>
                                      </p:cBhvr>
                                    </p:animEffect>
                                    <p:set>
                                      <p:cBhvr>
                                        <p:cTn id="31" dur="1" fill="hold">
                                          <p:stCondLst>
                                            <p:cond delay="499"/>
                                          </p:stCondLst>
                                        </p:cTn>
                                        <p:tgtEl>
                                          <p:spTgt spid="3">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PROYECTO</a:t>
            </a:r>
            <a:endParaRPr lang="es-MX" dirty="0"/>
          </a:p>
        </p:txBody>
      </p:sp>
      <p:sp>
        <p:nvSpPr>
          <p:cNvPr id="3" name="2 Marcador de contenido"/>
          <p:cNvSpPr>
            <a:spLocks noGrp="1"/>
          </p:cNvSpPr>
          <p:nvPr>
            <p:ph sz="quarter" idx="1"/>
          </p:nvPr>
        </p:nvSpPr>
        <p:spPr/>
        <p:txBody>
          <a:bodyPr>
            <a:normAutofit/>
          </a:bodyPr>
          <a:lstStyle/>
          <a:p>
            <a:pPr>
              <a:buFont typeface="Wingdings" pitchFamily="2" charset="2"/>
              <a:buChar char="Ø"/>
            </a:pPr>
            <a:endParaRPr lang="es-MX" sz="2400" dirty="0" smtClean="0"/>
          </a:p>
          <a:p>
            <a:pPr algn="just">
              <a:buFont typeface="Wingdings" pitchFamily="2" charset="2"/>
              <a:buChar char="Ø"/>
            </a:pPr>
            <a:r>
              <a:rPr lang="es-MX" sz="2400" dirty="0" smtClean="0"/>
              <a:t>La propuesta esta encaminada hacia el desarrollo de la expresión oral, mediante un recurso que muy pocos se atreven a realizar y a valorar “</a:t>
            </a:r>
            <a:r>
              <a:rPr lang="es-MX" sz="2400" dirty="0"/>
              <a:t>L</a:t>
            </a:r>
            <a:r>
              <a:rPr lang="es-MX" sz="2400" dirty="0" smtClean="0"/>
              <a:t>a Dramatización”</a:t>
            </a:r>
          </a:p>
          <a:p>
            <a:pPr algn="just">
              <a:buFont typeface="Wingdings" pitchFamily="2" charset="2"/>
              <a:buChar char="Ø"/>
            </a:pPr>
            <a:endParaRPr lang="es-MX" sz="2400" dirty="0" smtClean="0"/>
          </a:p>
          <a:p>
            <a:pPr algn="just">
              <a:buFont typeface="Wingdings" pitchFamily="2" charset="2"/>
              <a:buChar char="Ø"/>
            </a:pPr>
            <a:r>
              <a:rPr lang="es-MX" sz="2400" dirty="0" smtClean="0"/>
              <a:t>Se propone trabajar un taller de expresión Dramática y Teatro dentro del grupo y de la comunidad escolar como verdadero motor cultural.</a:t>
            </a:r>
          </a:p>
        </p:txBody>
      </p:sp>
    </p:spTree>
    <p:extLst>
      <p:ext uri="{BB962C8B-B14F-4D97-AF65-F5344CB8AC3E}">
        <p14:creationId xmlns:p14="http://schemas.microsoft.com/office/powerpoint/2010/main" val="1629798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xit" presetSubtype="21" fill="hold" grpId="0" nodeType="clickEffect">
                                  <p:stCondLst>
                                    <p:cond delay="0"/>
                                  </p:stCondLst>
                                  <p:childTnLst>
                                    <p:animEffect transition="out" filter="barn(inVertical)">
                                      <p:cBhvr>
                                        <p:cTn id="24" dur="500"/>
                                        <p:tgtEl>
                                          <p:spTgt spid="3">
                                            <p:txEl>
                                              <p:pRg st="1" end="1"/>
                                            </p:txEl>
                                          </p:spTgt>
                                        </p:tgtEl>
                                      </p:cBhvr>
                                    </p:animEffect>
                                    <p:set>
                                      <p:cBhvr>
                                        <p:cTn id="25"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6" presetClass="exit" presetSubtype="21" fill="hold" grpId="0" nodeType="clickEffect">
                                  <p:stCondLst>
                                    <p:cond delay="0"/>
                                  </p:stCondLst>
                                  <p:childTnLst>
                                    <p:animEffect transition="out" filter="barn(inVertical)">
                                      <p:cBhvr>
                                        <p:cTn id="29" dur="500"/>
                                        <p:tgtEl>
                                          <p:spTgt spid="3">
                                            <p:txEl>
                                              <p:pRg st="3" end="3"/>
                                            </p:txEl>
                                          </p:spTgt>
                                        </p:tgtEl>
                                      </p:cBhvr>
                                    </p:animEffect>
                                    <p:set>
                                      <p:cBhvr>
                                        <p:cTn id="30"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360</TotalTime>
  <Words>421</Words>
  <Application>Microsoft Office PowerPoint</Application>
  <PresentationFormat>Presentación en pantalla (4:3)</PresentationFormat>
  <Paragraphs>44</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Civil</vt:lpstr>
      <vt:lpstr>YENNI  LIRA MARTINEZ   TLAXCALA, TLAX A  2 DE MAYO DE 2013</vt:lpstr>
      <vt:lpstr>DIAGNÓSTICO</vt:lpstr>
      <vt:lpstr>Presentación de PowerPoint</vt:lpstr>
      <vt:lpstr>Presentación de PowerPoint</vt:lpstr>
      <vt:lpstr> Plan de estudios 2011 educación básica (español)  La importancia de la dramatización en el aula  El desarrollo de la expresión oral a través del taller como como estrategia didáctica  Didáctica de la expresión dramática  Influencia del teatro en la expresión oral de los estudiantes de primer grado de educación secundaria  Sugerencias didácticas para el desarrollo de competencias en secundaria  Taller de diseño de propuestas didácticas y análisis de trabajo docente </vt:lpstr>
      <vt:lpstr>Presentación de PowerPoint</vt:lpstr>
      <vt:lpstr>José Cañas Torregrosa .- La expresión Dramática es la más adecuada y completa para cubrir los propósitos de la expresión Oral de los alumnos.  Juan Cervera.- El juego a través de la dramatización fortalecen la expresión Oral   </vt:lpstr>
      <vt:lpstr>RESULTADOS</vt:lpstr>
      <vt:lpstr>PROYECTO</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YENNI LIRA MARTINEZ   TLAXCALA, TLAX A 06 DE MARZO DE 2013</dc:title>
  <dc:creator>acewr</dc:creator>
  <cp:lastModifiedBy>acewr</cp:lastModifiedBy>
  <cp:revision>38</cp:revision>
  <dcterms:created xsi:type="dcterms:W3CDTF">2013-03-05T05:44:46Z</dcterms:created>
  <dcterms:modified xsi:type="dcterms:W3CDTF">2013-05-02T07:18:09Z</dcterms:modified>
</cp:coreProperties>
</file>