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9C2E0-8659-4346-853C-E9BB764F533E}" type="datetimeFigureOut">
              <a:rPr lang="es-MX" smtClean="0"/>
              <a:t>02/05/2013</a:t>
            </a:fld>
            <a:endParaRPr lang="es-MX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F11731-38FC-4E02-8EBE-9DB7DC8A2497}" type="slidenum">
              <a:rPr lang="es-MX" smtClean="0"/>
              <a:t>‹Nº›</a:t>
            </a:fld>
            <a:endParaRPr lang="es-MX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9C2E0-8659-4346-853C-E9BB764F533E}" type="datetimeFigureOut">
              <a:rPr lang="es-MX" smtClean="0"/>
              <a:t>02/05/2013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11731-38FC-4E02-8EBE-9DB7DC8A2497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9C2E0-8659-4346-853C-E9BB764F533E}" type="datetimeFigureOut">
              <a:rPr lang="es-MX" smtClean="0"/>
              <a:t>02/05/2013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11731-38FC-4E02-8EBE-9DB7DC8A2497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9C2E0-8659-4346-853C-E9BB764F533E}" type="datetimeFigureOut">
              <a:rPr lang="es-MX" smtClean="0"/>
              <a:t>02/05/2013</a:t>
            </a:fld>
            <a:endParaRPr lang="es-MX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F11731-38FC-4E02-8EBE-9DB7DC8A2497}" type="slidenum">
              <a:rPr lang="es-MX" smtClean="0"/>
              <a:t>‹Nº›</a:t>
            </a:fld>
            <a:endParaRPr lang="es-MX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9C2E0-8659-4346-853C-E9BB764F533E}" type="datetimeFigureOut">
              <a:rPr lang="es-MX" smtClean="0"/>
              <a:t>02/05/2013</a:t>
            </a:fld>
            <a:endParaRPr lang="es-MX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F11731-38FC-4E02-8EBE-9DB7DC8A2497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9C2E0-8659-4346-853C-E9BB764F533E}" type="datetimeFigureOut">
              <a:rPr lang="es-MX" smtClean="0"/>
              <a:t>02/05/2013</a:t>
            </a:fld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F11731-38FC-4E02-8EBE-9DB7DC8A2497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9C2E0-8659-4346-853C-E9BB764F533E}" type="datetimeFigureOut">
              <a:rPr lang="es-MX" smtClean="0"/>
              <a:t>02/05/2013</a:t>
            </a:fld>
            <a:endParaRPr lang="es-MX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F11731-38FC-4E02-8EBE-9DB7DC8A2497}" type="slidenum">
              <a:rPr lang="es-MX" smtClean="0"/>
              <a:t>‹Nº›</a:t>
            </a:fld>
            <a:endParaRPr lang="es-MX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9C2E0-8659-4346-853C-E9BB764F533E}" type="datetimeFigureOut">
              <a:rPr lang="es-MX" smtClean="0"/>
              <a:t>02/05/2013</a:t>
            </a:fld>
            <a:endParaRPr lang="es-MX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F11731-38FC-4E02-8EBE-9DB7DC8A2497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9C2E0-8659-4346-853C-E9BB764F533E}" type="datetimeFigureOut">
              <a:rPr lang="es-MX" smtClean="0"/>
              <a:t>02/05/2013</a:t>
            </a:fld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F11731-38FC-4E02-8EBE-9DB7DC8A2497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9C2E0-8659-4346-853C-E9BB764F533E}" type="datetimeFigureOut">
              <a:rPr lang="es-MX" smtClean="0"/>
              <a:t>02/05/2013</a:t>
            </a:fld>
            <a:endParaRPr lang="es-MX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F11731-38FC-4E02-8EBE-9DB7DC8A2497}" type="slidenum">
              <a:rPr lang="es-MX" smtClean="0"/>
              <a:t>‹Nº›</a:t>
            </a:fld>
            <a:endParaRPr lang="es-MX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9C2E0-8659-4346-853C-E9BB764F533E}" type="datetimeFigureOut">
              <a:rPr lang="es-MX" smtClean="0"/>
              <a:t>02/05/2013</a:t>
            </a:fld>
            <a:endParaRPr lang="es-MX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F11731-38FC-4E02-8EBE-9DB7DC8A2497}" type="slidenum">
              <a:rPr lang="es-MX" smtClean="0"/>
              <a:t>‹Nº›</a:t>
            </a:fld>
            <a:endParaRPr lang="es-MX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2DA9C2E0-8659-4346-853C-E9BB764F533E}" type="datetimeFigureOut">
              <a:rPr lang="es-MX" smtClean="0"/>
              <a:t>02/05/2013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0BF11731-38FC-4E02-8EBE-9DB7DC8A2497}" type="slidenum">
              <a:rPr lang="es-MX" smtClean="0"/>
              <a:t>‹Nº›</a:t>
            </a:fld>
            <a:endParaRPr lang="es-MX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908112" y="4077072"/>
            <a:ext cx="7543800" cy="1512168"/>
          </a:xfrm>
        </p:spPr>
        <p:txBody>
          <a:bodyPr/>
          <a:lstStyle/>
          <a:p>
            <a:pPr algn="ctr"/>
            <a:r>
              <a:rPr lang="es-MX" sz="3200" dirty="0" smtClean="0">
                <a:latin typeface="Arial" pitchFamily="34" charset="0"/>
                <a:cs typeface="Arial" pitchFamily="34" charset="0"/>
              </a:rPr>
              <a:t>«Las redes sociales como una alternativa de comunicación, benefician la orientación familiar</a:t>
            </a:r>
            <a:r>
              <a:rPr lang="es-MX" sz="2400" dirty="0" smtClean="0">
                <a:latin typeface="Arial" pitchFamily="34" charset="0"/>
                <a:cs typeface="Arial" pitchFamily="34" charset="0"/>
              </a:rPr>
              <a:t>»</a:t>
            </a:r>
            <a:endParaRPr lang="es-MX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il_fi" descr="http://t1.gstatic.com/images?q=tbn:ANd9GcTBnZtMLm8F5Xw-qQ6Uti-t85hoVyh9P2VoYDGaVBDRg4ufMI78AoBmngJW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3728" y="454556"/>
            <a:ext cx="4896544" cy="17503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1 Título"/>
          <p:cNvSpPr>
            <a:spLocks noGrp="1"/>
          </p:cNvSpPr>
          <p:nvPr>
            <p:ph idx="1"/>
          </p:nvPr>
        </p:nvSpPr>
        <p:spPr>
          <a:xfrm>
            <a:off x="1632012" y="1700808"/>
            <a:ext cx="6096000" cy="2426568"/>
          </a:xfrm>
        </p:spPr>
        <p:txBody>
          <a:bodyPr>
            <a:normAutofit fontScale="92500" lnSpcReduction="20000"/>
          </a:bodyPr>
          <a:lstStyle/>
          <a:p>
            <a:pPr marL="18288" indent="0" algn="ctr">
              <a:buNone/>
            </a:pPr>
            <a:r>
              <a:rPr lang="es-MX" dirty="0">
                <a:effectLst/>
              </a:rPr>
              <a:t>  </a:t>
            </a:r>
            <a:br>
              <a:rPr lang="es-MX" dirty="0">
                <a:effectLst/>
              </a:rPr>
            </a:br>
            <a:r>
              <a:rPr lang="es-MX" dirty="0" smtClean="0">
                <a:effectLst/>
              </a:rPr>
              <a:t/>
            </a:r>
            <a:br>
              <a:rPr lang="es-MX" dirty="0" smtClean="0">
                <a:effectLst/>
              </a:rPr>
            </a:br>
            <a:r>
              <a:rPr lang="es-MX" dirty="0">
                <a:effectLst/>
              </a:rPr>
              <a:t/>
            </a:r>
            <a:br>
              <a:rPr lang="es-MX" dirty="0">
                <a:effectLst/>
              </a:rPr>
            </a:br>
            <a:r>
              <a:rPr lang="es-MX" sz="3600" dirty="0" smtClean="0">
                <a:effectLst/>
                <a:latin typeface="Arial" pitchFamily="34" charset="0"/>
                <a:cs typeface="Arial" pitchFamily="34" charset="0"/>
              </a:rPr>
              <a:t>UNIVERSIDAD DE PUEBLA</a:t>
            </a:r>
            <a:br>
              <a:rPr lang="es-MX" sz="3600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es-MX" sz="2000" dirty="0" smtClean="0">
                <a:effectLst/>
                <a:latin typeface="Arial" pitchFamily="34" charset="0"/>
                <a:cs typeface="Arial" pitchFamily="34" charset="0"/>
              </a:rPr>
              <a:t>DIVISIÓN DE ESTUDIOS DE POSTGRADO</a:t>
            </a:r>
            <a:r>
              <a:rPr lang="es-MX" dirty="0">
                <a:effectLst/>
              </a:rPr>
              <a:t/>
            </a:r>
            <a:br>
              <a:rPr lang="es-MX" dirty="0">
                <a:effectLst/>
              </a:rPr>
            </a:br>
            <a:r>
              <a:rPr lang="es-MX" sz="1800" dirty="0">
                <a:effectLst/>
              </a:rPr>
              <a:t/>
            </a:r>
            <a:br>
              <a:rPr lang="es-MX" sz="1800" dirty="0">
                <a:effectLst/>
              </a:rPr>
            </a:br>
            <a:r>
              <a:rPr lang="es-MX" sz="2600" dirty="0" smtClean="0">
                <a:effectLst/>
                <a:latin typeface="Arial" pitchFamily="34" charset="0"/>
                <a:cs typeface="Arial" pitchFamily="34" charset="0"/>
              </a:rPr>
              <a:t>MAESTRÍA EN DESARROLLO EDUCATIVO</a:t>
            </a:r>
            <a:endParaRPr lang="es-MX" sz="5200" dirty="0"/>
          </a:p>
        </p:txBody>
      </p:sp>
      <p:sp>
        <p:nvSpPr>
          <p:cNvPr id="6" name="5 CuadroTexto"/>
          <p:cNvSpPr txBox="1"/>
          <p:nvPr/>
        </p:nvSpPr>
        <p:spPr>
          <a:xfrm>
            <a:off x="395536" y="6035333"/>
            <a:ext cx="856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JUAN CARLOS GONZÁLEZ BONILLA       TLAXCALA , TLAX. MARZO DE 2013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80867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4000" dirty="0" smtClean="0">
                <a:latin typeface="Arial" pitchFamily="34" charset="0"/>
                <a:cs typeface="Arial" pitchFamily="34" charset="0"/>
              </a:rPr>
              <a:t>ORIENTACIÓN A PADRES</a:t>
            </a:r>
            <a:endParaRPr lang="es-MX" sz="4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juancarlos\Pictures\Imagenes muestr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700808"/>
            <a:ext cx="4320480" cy="26642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683568" y="332656"/>
            <a:ext cx="7560840" cy="584775"/>
          </a:xfrm>
          <a:prstGeom prst="rect">
            <a:avLst/>
          </a:prstGeom>
          <a:noFill/>
          <a:ln>
            <a:solidFill>
              <a:schemeClr val="tx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>
                <a:latin typeface="Arial" pitchFamily="34" charset="0"/>
                <a:cs typeface="Arial" pitchFamily="34" charset="0"/>
              </a:rPr>
              <a:t>LAS REDES SOCIALES</a:t>
            </a:r>
            <a:endParaRPr lang="es-MX" sz="3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6033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899592" y="685801"/>
            <a:ext cx="7330008" cy="870991"/>
          </a:xfrm>
          <a:ln w="5715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18288" indent="0" algn="ctr">
              <a:buNone/>
            </a:pPr>
            <a:r>
              <a:rPr lang="es-MX" sz="3200" b="1" dirty="0" smtClean="0">
                <a:latin typeface="Arial" pitchFamily="34" charset="0"/>
                <a:cs typeface="Arial" pitchFamily="34" charset="0"/>
              </a:rPr>
              <a:t>PLANTEAMIENTO PROBLEMA</a:t>
            </a:r>
            <a:endParaRPr lang="es-MX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95536" y="1772816"/>
            <a:ext cx="8424936" cy="4752528"/>
          </a:xfrm>
        </p:spPr>
        <p:txBody>
          <a:bodyPr/>
          <a:lstStyle/>
          <a:p>
            <a:pPr algn="ctr"/>
            <a:r>
              <a:rPr lang="es-ES" sz="3200" dirty="0" smtClean="0">
                <a:effectLst/>
                <a:latin typeface="Arial" pitchFamily="34" charset="0"/>
                <a:cs typeface="Arial" pitchFamily="34" charset="0"/>
              </a:rPr>
              <a:t>¿</a:t>
            </a:r>
            <a:r>
              <a:rPr lang="es-MX" sz="3200" dirty="0" smtClean="0">
                <a:effectLst/>
                <a:latin typeface="Arial" pitchFamily="34" charset="0"/>
                <a:cs typeface="Arial" pitchFamily="34" charset="0"/>
              </a:rPr>
              <a:t>LAS REDES SOCIALES,</a:t>
            </a:r>
            <a:br>
              <a:rPr lang="es-MX" sz="3200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es-MX" sz="3200" dirty="0" smtClean="0">
                <a:effectLst/>
                <a:latin typeface="Arial" pitchFamily="34" charset="0"/>
                <a:cs typeface="Arial" pitchFamily="34" charset="0"/>
              </a:rPr>
              <a:t> COMO ALTERNATIVA DE COMUNICACIÓN  ENTRE DOCENTES Y PADRES DE FAMILIA, PUEDE TRAER BENEFICIOS PARA FORTALECER LA ORIENTACIÓN FAMILIAR</a:t>
            </a:r>
            <a:r>
              <a:rPr lang="es-ES" sz="3200" dirty="0" smtClean="0">
                <a:effectLst/>
                <a:latin typeface="Arial" pitchFamily="34" charset="0"/>
                <a:cs typeface="Arial" pitchFamily="34" charset="0"/>
              </a:rPr>
              <a:t>?</a:t>
            </a:r>
            <a:r>
              <a:rPr lang="es-MX" sz="1400" dirty="0">
                <a:effectLst/>
              </a:rPr>
              <a:t/>
            </a:r>
            <a:br>
              <a:rPr lang="es-MX" sz="1400" dirty="0">
                <a:effectLst/>
              </a:rPr>
            </a:br>
            <a:endParaRPr lang="es-MX" sz="1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843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899592" y="685801"/>
            <a:ext cx="7330008" cy="5263479"/>
          </a:xfrm>
          <a:solidFill>
            <a:schemeClr val="bg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marL="18288" indent="0" algn="ctr">
              <a:buNone/>
            </a:pPr>
            <a:r>
              <a:rPr lang="es-ES" sz="3200" b="1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HIPÓTESIS DEL PROBLEMA:</a:t>
            </a:r>
          </a:p>
          <a:p>
            <a:pPr marL="18288" indent="0" algn="ctr">
              <a:buNone/>
            </a:pPr>
            <a:endParaRPr lang="es-MX" sz="3200" dirty="0" smtClean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18288" indent="0" algn="ctr">
              <a:buNone/>
            </a:pPr>
            <a:r>
              <a:rPr lang="es-MX" sz="3600" dirty="0">
                <a:effectLst/>
                <a:latin typeface="Arial" pitchFamily="34" charset="0"/>
                <a:cs typeface="Arial" pitchFamily="34" charset="0"/>
              </a:rPr>
              <a:t>El uso de las redes sociales, como alternativa de comunicación, beneficia la orientación de padres de familia de los alumnos del grupo de segundo grado.</a:t>
            </a:r>
            <a:r>
              <a:rPr lang="es-ES" sz="3600" dirty="0" smtClean="0">
                <a:effectLst/>
                <a:latin typeface="Arial" pitchFamily="34" charset="0"/>
                <a:cs typeface="Arial" pitchFamily="34" charset="0"/>
              </a:rPr>
              <a:t>.</a:t>
            </a:r>
            <a:endParaRPr lang="es-MX" sz="3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6148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1547664" y="692696"/>
            <a:ext cx="6096000" cy="1375047"/>
          </a:xfrm>
        </p:spPr>
        <p:txBody>
          <a:bodyPr>
            <a:normAutofit/>
          </a:bodyPr>
          <a:lstStyle/>
          <a:p>
            <a:pPr marL="18288" indent="0" algn="ctr">
              <a:buNone/>
            </a:pPr>
            <a:r>
              <a:rPr lang="es-MX" sz="4400" b="1" dirty="0" smtClean="0">
                <a:latin typeface="Arial" pitchFamily="34" charset="0"/>
                <a:cs typeface="Arial" pitchFamily="34" charset="0"/>
              </a:rPr>
              <a:t>VARIABLES:</a:t>
            </a:r>
            <a:endParaRPr lang="es-MX" sz="4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67544" y="2348880"/>
            <a:ext cx="8136904" cy="3600400"/>
          </a:xfrm>
          <a:ln w="38100">
            <a:solidFill>
              <a:schemeClr val="tx1">
                <a:lumMod val="95000"/>
              </a:schemeClr>
            </a:solidFill>
          </a:ln>
        </p:spPr>
        <p:txBody>
          <a:bodyPr/>
          <a:lstStyle/>
          <a:p>
            <a:pPr algn="ctr"/>
            <a:r>
              <a:rPr lang="es-ES" sz="3600" b="1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s-ES" sz="3600" b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es-ES" sz="3600" b="1" dirty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s-ES" sz="3600" b="1" dirty="0">
                <a:effectLst/>
                <a:latin typeface="Arial" pitchFamily="34" charset="0"/>
                <a:cs typeface="Arial" pitchFamily="34" charset="0"/>
              </a:rPr>
            </a:br>
            <a:r>
              <a:rPr lang="es-ES" sz="3600" b="1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s-ES" sz="3600" b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es-ES" sz="3600" b="1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s-ES" sz="3600" b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es-ES" sz="3600" b="1" dirty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s-ES" sz="3600" b="1" dirty="0">
                <a:effectLst/>
                <a:latin typeface="Arial" pitchFamily="34" charset="0"/>
                <a:cs typeface="Arial" pitchFamily="34" charset="0"/>
              </a:rPr>
            </a:br>
            <a:r>
              <a:rPr lang="es-ES" sz="3600" b="1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s-ES" sz="3600" b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es-ES" sz="3600" b="1" dirty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s-ES" sz="3600" b="1" dirty="0">
                <a:effectLst/>
                <a:latin typeface="Arial" pitchFamily="34" charset="0"/>
                <a:cs typeface="Arial" pitchFamily="34" charset="0"/>
              </a:rPr>
            </a:br>
            <a:r>
              <a:rPr lang="es-ES" sz="3600" b="1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s-ES" sz="3600" b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es-ES" sz="3600" b="1" dirty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s-ES" sz="3600" b="1" dirty="0">
                <a:effectLst/>
                <a:latin typeface="Arial" pitchFamily="34" charset="0"/>
                <a:cs typeface="Arial" pitchFamily="34" charset="0"/>
              </a:rPr>
            </a:br>
            <a:r>
              <a:rPr lang="es-ES" sz="3600" b="1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s-ES" sz="3600" b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es-ES" sz="3600" b="1" dirty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s-ES" sz="3600" b="1" dirty="0">
                <a:effectLst/>
                <a:latin typeface="Arial" pitchFamily="34" charset="0"/>
                <a:cs typeface="Arial" pitchFamily="34" charset="0"/>
              </a:rPr>
            </a:br>
            <a:r>
              <a:rPr lang="es-ES" sz="3600" b="1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s-ES" sz="3600" b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es-ES" sz="3600" b="1" dirty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s-ES" sz="3600" b="1" dirty="0">
                <a:effectLst/>
                <a:latin typeface="Arial" pitchFamily="34" charset="0"/>
                <a:cs typeface="Arial" pitchFamily="34" charset="0"/>
              </a:rPr>
            </a:br>
            <a:r>
              <a:rPr lang="es-ES" sz="3600" b="1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s-ES" sz="3600" b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es-ES" sz="3600" b="1" dirty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s-ES" sz="3600" b="1" dirty="0">
                <a:effectLst/>
                <a:latin typeface="Arial" pitchFamily="34" charset="0"/>
                <a:cs typeface="Arial" pitchFamily="34" charset="0"/>
              </a:rPr>
            </a:br>
            <a:r>
              <a:rPr lang="es-ES" sz="3600" b="1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s-ES" sz="3600" b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es-ES" sz="3600" b="1" dirty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s-ES" sz="3600" b="1" dirty="0">
                <a:effectLst/>
                <a:latin typeface="Arial" pitchFamily="34" charset="0"/>
                <a:cs typeface="Arial" pitchFamily="34" charset="0"/>
              </a:rPr>
            </a:br>
            <a:r>
              <a:rPr lang="es-ES" sz="3600" b="1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s-ES" sz="3600" b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es-ES" sz="3600" b="1" dirty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s-ES" sz="3600" b="1" dirty="0">
                <a:effectLst/>
                <a:latin typeface="Arial" pitchFamily="34" charset="0"/>
                <a:cs typeface="Arial" pitchFamily="34" charset="0"/>
              </a:rPr>
            </a:br>
            <a:r>
              <a:rPr lang="es-ES" sz="3600" b="1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s-ES" sz="3600" b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es-ES" sz="3600" b="1" dirty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s-ES" sz="3600" b="1" dirty="0">
                <a:effectLst/>
                <a:latin typeface="Arial" pitchFamily="34" charset="0"/>
                <a:cs typeface="Arial" pitchFamily="34" charset="0"/>
              </a:rPr>
            </a:br>
            <a:r>
              <a:rPr lang="es-ES" sz="3600" b="1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s-ES" sz="3600" b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es-ES" sz="3600" b="1" dirty="0" smtClean="0">
                <a:effectLst/>
                <a:latin typeface="Arial" pitchFamily="34" charset="0"/>
                <a:cs typeface="Arial" pitchFamily="34" charset="0"/>
              </a:rPr>
              <a:t>Vi</a:t>
            </a:r>
            <a:r>
              <a:rPr lang="es-MX" sz="3600" b="1" dirty="0" smtClean="0">
                <a:effectLst/>
                <a:latin typeface="Arial" pitchFamily="34" charset="0"/>
                <a:cs typeface="Arial" pitchFamily="34" charset="0"/>
              </a:rPr>
              <a:t>: </a:t>
            </a:r>
            <a:r>
              <a:rPr lang="es-MX" sz="3600" b="1" dirty="0">
                <a:effectLst/>
                <a:latin typeface="Arial" pitchFamily="34" charset="0"/>
                <a:cs typeface="Arial" pitchFamily="34" charset="0"/>
              </a:rPr>
              <a:t>Las redes </a:t>
            </a:r>
            <a:r>
              <a:rPr lang="es-MX" sz="3600" b="1" dirty="0" smtClean="0">
                <a:effectLst/>
                <a:latin typeface="Arial" pitchFamily="34" charset="0"/>
                <a:cs typeface="Arial" pitchFamily="34" charset="0"/>
              </a:rPr>
              <a:t>sociales.</a:t>
            </a:r>
            <a:br>
              <a:rPr lang="es-MX" sz="3600" b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es-MX" sz="3600" b="1" dirty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s-MX" sz="3600" b="1" dirty="0">
                <a:effectLst/>
                <a:latin typeface="Arial" pitchFamily="34" charset="0"/>
                <a:cs typeface="Arial" pitchFamily="34" charset="0"/>
              </a:rPr>
            </a:br>
            <a:r>
              <a:rPr lang="es-MX" sz="3600" b="1" dirty="0">
                <a:effectLst/>
                <a:latin typeface="Arial" pitchFamily="34" charset="0"/>
                <a:cs typeface="Arial" pitchFamily="34" charset="0"/>
              </a:rPr>
              <a:t>V</a:t>
            </a:r>
            <a:r>
              <a:rPr lang="es-MX" sz="3600" b="1" dirty="0" smtClean="0">
                <a:effectLst/>
                <a:latin typeface="Arial" pitchFamily="34" charset="0"/>
                <a:cs typeface="Arial" pitchFamily="34" charset="0"/>
              </a:rPr>
              <a:t>d.: </a:t>
            </a:r>
            <a:r>
              <a:rPr lang="es-MX" sz="3600" b="1" dirty="0">
                <a:effectLst/>
                <a:latin typeface="Arial" pitchFamily="34" charset="0"/>
                <a:cs typeface="Arial" pitchFamily="34" charset="0"/>
              </a:rPr>
              <a:t>Beneficia la orientación familiar.</a:t>
            </a:r>
            <a:br>
              <a:rPr lang="es-MX" sz="3600" b="1" dirty="0">
                <a:effectLst/>
                <a:latin typeface="Arial" pitchFamily="34" charset="0"/>
                <a:cs typeface="Arial" pitchFamily="34" charset="0"/>
              </a:rPr>
            </a:br>
            <a:r>
              <a:rPr lang="es-ES" sz="1200" dirty="0" smtClean="0"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es-ES" sz="1200" dirty="0" smtClean="0">
                <a:effectLst/>
                <a:latin typeface="Arial" pitchFamily="34" charset="0"/>
                <a:cs typeface="Arial" pitchFamily="34" charset="0"/>
              </a:rPr>
            </a:b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989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971600" y="476672"/>
            <a:ext cx="7258000" cy="1015007"/>
          </a:xfrm>
        </p:spPr>
        <p:txBody>
          <a:bodyPr>
            <a:normAutofit/>
          </a:bodyPr>
          <a:lstStyle/>
          <a:p>
            <a:pPr marL="18288" indent="0" algn="ctr">
              <a:buNone/>
            </a:pPr>
            <a:r>
              <a:rPr lang="es-MX" sz="4000" b="1" dirty="0" smtClean="0">
                <a:latin typeface="Arial" pitchFamily="34" charset="0"/>
                <a:cs typeface="Arial" pitchFamily="34" charset="0"/>
              </a:rPr>
              <a:t>MARCO TEÓRICO</a:t>
            </a:r>
            <a:endParaRPr lang="es-MX" sz="4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932040" y="3883116"/>
            <a:ext cx="3600400" cy="2232247"/>
          </a:xfrm>
          <a:ln>
            <a:solidFill>
              <a:schemeClr val="tx1">
                <a:lumMod val="95000"/>
              </a:schemeClr>
            </a:solidFill>
          </a:ln>
        </p:spPr>
        <p:txBody>
          <a:bodyPr/>
          <a:lstStyle/>
          <a:p>
            <a:pPr algn="ctr"/>
            <a:r>
              <a:rPr lang="es-MX" sz="2800" dirty="0">
                <a:effectLst/>
                <a:latin typeface="Arial" pitchFamily="34" charset="0"/>
                <a:cs typeface="Arial" pitchFamily="34" charset="0"/>
              </a:rPr>
              <a:t>P</a:t>
            </a:r>
            <a:r>
              <a:rPr lang="es-MX" sz="2800" dirty="0" smtClean="0">
                <a:effectLst/>
                <a:latin typeface="Arial" pitchFamily="34" charset="0"/>
                <a:cs typeface="Arial" pitchFamily="34" charset="0"/>
              </a:rPr>
              <a:t>ostula entregar alumno </a:t>
            </a:r>
            <a:r>
              <a:rPr lang="es-MX" sz="2800" dirty="0">
                <a:effectLst/>
                <a:latin typeface="Arial" pitchFamily="34" charset="0"/>
                <a:cs typeface="Arial" pitchFamily="34" charset="0"/>
              </a:rPr>
              <a:t>herramientas </a:t>
            </a:r>
            <a:r>
              <a:rPr lang="es-MX" sz="2800" dirty="0" smtClean="0">
                <a:effectLst/>
                <a:latin typeface="Arial" pitchFamily="34" charset="0"/>
                <a:cs typeface="Arial" pitchFamily="34" charset="0"/>
              </a:rPr>
              <a:t> crear </a:t>
            </a:r>
            <a:r>
              <a:rPr lang="es-MX" sz="2800" dirty="0">
                <a:effectLst/>
                <a:latin typeface="Arial" pitchFamily="34" charset="0"/>
                <a:cs typeface="Arial" pitchFamily="34" charset="0"/>
              </a:rPr>
              <a:t>propios procedimientos para resolver </a:t>
            </a:r>
            <a:r>
              <a:rPr lang="es-MX" sz="2800" dirty="0" smtClean="0">
                <a:effectLst/>
                <a:latin typeface="Arial" pitchFamily="34" charset="0"/>
                <a:cs typeface="Arial" pitchFamily="34" charset="0"/>
              </a:rPr>
              <a:t> situación.</a:t>
            </a:r>
            <a:endParaRPr lang="es-MX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259632" y="1628800"/>
            <a:ext cx="66967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dirty="0" smtClean="0">
                <a:latin typeface="Arial" pitchFamily="34" charset="0"/>
                <a:cs typeface="Arial" pitchFamily="34" charset="0"/>
              </a:rPr>
              <a:t>CORRIENTE COGNITIVISTA</a:t>
            </a:r>
            <a:endParaRPr lang="es-MX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187624" y="2564904"/>
            <a:ext cx="6696744" cy="707886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VYGOTSKY  –   PIAGET  </a:t>
            </a:r>
            <a:endParaRPr lang="es-MX" sz="4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827584" y="3883116"/>
            <a:ext cx="3456384" cy="2246769"/>
          </a:xfrm>
          <a:prstGeom prst="rect">
            <a:avLst/>
          </a:prstGeom>
          <a:noFill/>
          <a:ln>
            <a:solidFill>
              <a:schemeClr val="tx1">
                <a:lumMod val="9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latin typeface="Arial" pitchFamily="34" charset="0"/>
                <a:cs typeface="Arial" pitchFamily="34" charset="0"/>
              </a:rPr>
              <a:t>Se basa </a:t>
            </a:r>
            <a:r>
              <a:rPr lang="es-MX" sz="2800" dirty="0">
                <a:latin typeface="Arial" pitchFamily="34" charset="0"/>
                <a:cs typeface="Arial" pitchFamily="34" charset="0"/>
              </a:rPr>
              <a:t>aprendizaje sociocultural de cada 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individuo </a:t>
            </a:r>
            <a:r>
              <a:rPr lang="es-MX" sz="2800" dirty="0">
                <a:latin typeface="Arial" pitchFamily="34" charset="0"/>
                <a:cs typeface="Arial" pitchFamily="34" charset="0"/>
              </a:rPr>
              <a:t>en el medio en el cual se </a:t>
            </a:r>
            <a:r>
              <a:rPr lang="es-MX" sz="2800" dirty="0" smtClean="0">
                <a:latin typeface="Arial" pitchFamily="34" charset="0"/>
                <a:cs typeface="Arial" pitchFamily="34" charset="0"/>
              </a:rPr>
              <a:t>desarrolla.</a:t>
            </a:r>
            <a:endParaRPr lang="es-MX" sz="2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21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899592" y="685801"/>
            <a:ext cx="7330008" cy="1303039"/>
          </a:xfrm>
        </p:spPr>
        <p:txBody>
          <a:bodyPr>
            <a:normAutofit fontScale="70000" lnSpcReduction="20000"/>
          </a:bodyPr>
          <a:lstStyle/>
          <a:p>
            <a:pPr marL="18288" indent="0">
              <a:buNone/>
            </a:pPr>
            <a:endParaRPr lang="es-MX" sz="5400" b="1" dirty="0" smtClean="0">
              <a:latin typeface="Arial" pitchFamily="34" charset="0"/>
              <a:cs typeface="Arial" pitchFamily="34" charset="0"/>
            </a:endParaRPr>
          </a:p>
          <a:p>
            <a:pPr marL="18288" indent="0" algn="ctr">
              <a:buNone/>
            </a:pPr>
            <a:r>
              <a:rPr lang="es-MX" sz="6500" b="1" dirty="0" smtClean="0">
                <a:latin typeface="Arial" pitchFamily="34" charset="0"/>
                <a:cs typeface="Arial" pitchFamily="34" charset="0"/>
              </a:rPr>
              <a:t>OBJETIVO GENERAL</a:t>
            </a:r>
            <a:r>
              <a:rPr lang="es-MX" sz="6500" b="1" dirty="0" smtClean="0">
                <a:latin typeface="Arial" pitchFamily="34" charset="0"/>
                <a:cs typeface="Arial" pitchFamily="34" charset="0"/>
              </a:rPr>
              <a:t>:</a:t>
            </a:r>
            <a:endParaRPr lang="es-MX" sz="2000" b="1" dirty="0" smtClean="0">
              <a:latin typeface="Arial" pitchFamily="34" charset="0"/>
              <a:cs typeface="Arial" pitchFamily="34" charset="0"/>
            </a:endParaRPr>
          </a:p>
          <a:p>
            <a:pPr marL="18288" indent="0">
              <a:buNone/>
            </a:pPr>
            <a:endParaRPr lang="es-MX" sz="54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777240" y="2132856"/>
            <a:ext cx="7543800" cy="3658344"/>
          </a:xfrm>
          <a:solidFill>
            <a:schemeClr val="tx2">
              <a:lumMod val="90000"/>
            </a:schemeClr>
          </a:solidFill>
        </p:spPr>
        <p:txBody>
          <a:bodyPr/>
          <a:lstStyle/>
          <a:p>
            <a:pPr algn="ctr"/>
            <a:r>
              <a:rPr lang="es-MX" sz="440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Conocer </a:t>
            </a:r>
            <a:r>
              <a:rPr lang="es-MX" sz="440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cuáles son las </a:t>
            </a:r>
            <a:r>
              <a:rPr lang="es-MX" sz="400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ventajas o desventajas del uso de las redes sociales, como una alternativa </a:t>
            </a:r>
            <a:r>
              <a:rPr lang="es-MX" sz="400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de orientación </a:t>
            </a:r>
            <a:r>
              <a:rPr lang="es-MX" sz="4000" dirty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a </a:t>
            </a:r>
            <a:r>
              <a:rPr lang="es-MX" sz="4000" dirty="0" smtClean="0"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familias</a:t>
            </a:r>
            <a:endParaRPr lang="es-MX" sz="5400" dirty="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39109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683568" y="685801"/>
            <a:ext cx="7848872" cy="5335487"/>
          </a:xfrm>
        </p:spPr>
        <p:txBody>
          <a:bodyPr>
            <a:noAutofit/>
          </a:bodyPr>
          <a:lstStyle/>
          <a:p>
            <a:pPr marL="18288" indent="0" algn="ctr">
              <a:buNone/>
            </a:pPr>
            <a:r>
              <a:rPr lang="es-MX" sz="4000" dirty="0" smtClean="0"/>
              <a:t>PROPUESTA </a:t>
            </a:r>
            <a:r>
              <a:rPr lang="es-MX" sz="4000" dirty="0"/>
              <a:t>DE </a:t>
            </a:r>
            <a:r>
              <a:rPr lang="es-MX" sz="4000" dirty="0" smtClean="0"/>
              <a:t>INNOVACIÓN</a:t>
            </a:r>
          </a:p>
          <a:p>
            <a:pPr marL="18288" indent="0" algn="ctr">
              <a:buNone/>
            </a:pPr>
            <a:endParaRPr lang="es-MX" sz="4000" dirty="0"/>
          </a:p>
          <a:p>
            <a:pPr marL="18288" indent="0" algn="ctr">
              <a:buNone/>
            </a:pPr>
            <a:r>
              <a:rPr lang="es-MX" sz="4000" dirty="0"/>
              <a:t>La familia es el principal aspecto donde es necesario centrar la atención y buscar alguna solución, que funcione </a:t>
            </a:r>
            <a:r>
              <a:rPr lang="es-MX" sz="4000" dirty="0" smtClean="0"/>
              <a:t>eficazmente.</a:t>
            </a:r>
            <a:endParaRPr lang="es-MX" sz="4000" dirty="0"/>
          </a:p>
        </p:txBody>
      </p:sp>
    </p:spTree>
    <p:extLst>
      <p:ext uri="{BB962C8B-B14F-4D97-AF65-F5344CB8AC3E}">
        <p14:creationId xmlns:p14="http://schemas.microsoft.com/office/powerpoint/2010/main" val="49252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99592" y="2780928"/>
            <a:ext cx="7543800" cy="1152128"/>
          </a:xfrm>
          <a:ln>
            <a:solidFill>
              <a:schemeClr val="tx1"/>
            </a:solidFill>
          </a:ln>
        </p:spPr>
        <p:txBody>
          <a:bodyPr/>
          <a:lstStyle/>
          <a:p>
            <a:pPr algn="ctr"/>
            <a:r>
              <a:rPr lang="es-MX" sz="6600" dirty="0" smtClean="0"/>
              <a:t>¡GRACIAS!</a:t>
            </a:r>
            <a:endParaRPr lang="es-MX" sz="6600" dirty="0"/>
          </a:p>
        </p:txBody>
      </p:sp>
    </p:spTree>
    <p:extLst>
      <p:ext uri="{BB962C8B-B14F-4D97-AF65-F5344CB8AC3E}">
        <p14:creationId xmlns:p14="http://schemas.microsoft.com/office/powerpoint/2010/main" val="315286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114</TotalTime>
  <Words>159</Words>
  <Application>Microsoft Office PowerPoint</Application>
  <PresentationFormat>Presentación en pantalla (4:3)</PresentationFormat>
  <Paragraphs>24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Elemental</vt:lpstr>
      <vt:lpstr>«Las redes sociales como una alternativa de comunicación, benefician la orientación familiar»</vt:lpstr>
      <vt:lpstr>ORIENTACIÓN A PADRES</vt:lpstr>
      <vt:lpstr>¿LAS REDES SOCIALES,  COMO ALTERNATIVA DE COMUNICACIÓN  ENTRE DOCENTES Y PADRES DE FAMILIA, PUEDE TRAER BENEFICIOS PARA FORTALECER LA ORIENTACIÓN FAMILIAR? </vt:lpstr>
      <vt:lpstr>Presentación de PowerPoint</vt:lpstr>
      <vt:lpstr>                      Vi: Las redes sociales.  Vd.: Beneficia la orientación familiar.  </vt:lpstr>
      <vt:lpstr>Postula entregar alumno herramientas  crear propios procedimientos para resolver  situación.</vt:lpstr>
      <vt:lpstr>Conocer cuáles son las ventajas o desventajas del uso de las redes sociales, como una alternativa de orientación a familias</vt:lpstr>
      <vt:lpstr>Presentación de PowerPoint</vt:lpstr>
      <vt:lpstr>¡GRACIAS!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DE PUEBLA DIVISIÓN DE ESTUDIOS DE POSTGRADO       UNIVERSIDAD DE PUEBLA DIVISIÓN DE ESTUDIOS DE POSTGRADO  MAESTRÍA EN DESARROLLO EDUCATIVO</dc:title>
  <dc:creator>juancarlos</dc:creator>
  <cp:lastModifiedBy>juancarlos</cp:lastModifiedBy>
  <cp:revision>13</cp:revision>
  <dcterms:created xsi:type="dcterms:W3CDTF">2013-03-06T21:46:18Z</dcterms:created>
  <dcterms:modified xsi:type="dcterms:W3CDTF">2013-05-02T22:02:23Z</dcterms:modified>
</cp:coreProperties>
</file>