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sldIdLst>
    <p:sldId id="257" r:id="rId2"/>
    <p:sldId id="267" r:id="rId3"/>
    <p:sldId id="268" r:id="rId4"/>
    <p:sldId id="259" r:id="rId5"/>
    <p:sldId id="265" r:id="rId6"/>
    <p:sldId id="260" r:id="rId7"/>
    <p:sldId id="261" r:id="rId8"/>
    <p:sldId id="262" r:id="rId9"/>
    <p:sldId id="266" r:id="rId10"/>
    <p:sldId id="263" r:id="rId11"/>
    <p:sldId id="264" r:id="rId12"/>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780C4E-A89C-40C7-B2F8-E23BDF10266C}" type="doc">
      <dgm:prSet loTypeId="urn:microsoft.com/office/officeart/2005/8/layout/radial1" loCatId="cycle" qsTypeId="urn:microsoft.com/office/officeart/2005/8/quickstyle/3d3" qsCatId="3D" csTypeId="urn:microsoft.com/office/officeart/2005/8/colors/colorful1" csCatId="colorful" phldr="1"/>
      <dgm:spPr/>
      <dgm:t>
        <a:bodyPr/>
        <a:lstStyle/>
        <a:p>
          <a:endParaRPr lang="es-MX"/>
        </a:p>
      </dgm:t>
    </dgm:pt>
    <dgm:pt modelId="{619DF875-5198-4CB1-9D42-F97BD3A9FCE5}">
      <dgm:prSet phldrT="[Texto]"/>
      <dgm:spPr/>
      <dgm:t>
        <a:bodyPr/>
        <a:lstStyle/>
        <a:p>
          <a:pPr algn="ctr"/>
          <a:r>
            <a:rPr lang="es-MX" b="1" dirty="0"/>
            <a:t>FASES DE INTERVENCIÓN</a:t>
          </a:r>
        </a:p>
      </dgm:t>
    </dgm:pt>
    <dgm:pt modelId="{B084BB3A-366B-499A-BCE7-3CF96A812A11}" type="parTrans" cxnId="{AC2B6B0C-88E2-4D27-A4F1-450A2116D764}">
      <dgm:prSet/>
      <dgm:spPr/>
      <dgm:t>
        <a:bodyPr/>
        <a:lstStyle/>
        <a:p>
          <a:pPr algn="ctr"/>
          <a:endParaRPr lang="es-MX"/>
        </a:p>
      </dgm:t>
    </dgm:pt>
    <dgm:pt modelId="{CFE74B5B-5245-4B56-9313-9E418ACE8A07}" type="sibTrans" cxnId="{AC2B6B0C-88E2-4D27-A4F1-450A2116D764}">
      <dgm:prSet/>
      <dgm:spPr/>
      <dgm:t>
        <a:bodyPr/>
        <a:lstStyle/>
        <a:p>
          <a:pPr algn="ctr"/>
          <a:endParaRPr lang="es-MX"/>
        </a:p>
      </dgm:t>
    </dgm:pt>
    <dgm:pt modelId="{31FDAEC3-6D79-4291-8D10-E64BB694B081}">
      <dgm:prSet phldrT="[Texto]"/>
      <dgm:spPr/>
      <dgm:t>
        <a:bodyPr/>
        <a:lstStyle/>
        <a:p>
          <a:pPr algn="ctr"/>
          <a:r>
            <a:rPr lang="es-MX" b="1" dirty="0"/>
            <a:t>CIERRE</a:t>
          </a:r>
        </a:p>
      </dgm:t>
    </dgm:pt>
    <dgm:pt modelId="{6D852578-FB59-4DD8-9340-41A006A53F6F}" type="parTrans" cxnId="{A4F71561-F64F-4C98-BD74-E9297D6CAB83}">
      <dgm:prSet/>
      <dgm:spPr/>
      <dgm:t>
        <a:bodyPr/>
        <a:lstStyle/>
        <a:p>
          <a:pPr algn="ctr"/>
          <a:endParaRPr lang="es-MX" dirty="0"/>
        </a:p>
      </dgm:t>
    </dgm:pt>
    <dgm:pt modelId="{CBC41DA6-CE01-4595-835F-673C699BDFBF}" type="sibTrans" cxnId="{A4F71561-F64F-4C98-BD74-E9297D6CAB83}">
      <dgm:prSet/>
      <dgm:spPr/>
      <dgm:t>
        <a:bodyPr/>
        <a:lstStyle/>
        <a:p>
          <a:pPr algn="ctr"/>
          <a:endParaRPr lang="es-MX"/>
        </a:p>
      </dgm:t>
    </dgm:pt>
    <dgm:pt modelId="{F18F33C4-4015-45B7-BFFB-DA4337B64EAE}">
      <dgm:prSet phldrT="[Texto]"/>
      <dgm:spPr/>
      <dgm:t>
        <a:bodyPr/>
        <a:lstStyle/>
        <a:p>
          <a:pPr algn="ctr"/>
          <a:r>
            <a:rPr lang="es-MX" b="1" dirty="0"/>
            <a:t>ENTRADA AL GRUPO CONFORMADO</a:t>
          </a:r>
        </a:p>
      </dgm:t>
    </dgm:pt>
    <dgm:pt modelId="{385204E7-5DBC-422A-85F4-4C406A74D246}" type="parTrans" cxnId="{90B68F58-5482-4CD7-82E1-6889C72A0BEC}">
      <dgm:prSet/>
      <dgm:spPr/>
      <dgm:t>
        <a:bodyPr/>
        <a:lstStyle/>
        <a:p>
          <a:pPr algn="ctr"/>
          <a:endParaRPr lang="es-MX" dirty="0"/>
        </a:p>
      </dgm:t>
    </dgm:pt>
    <dgm:pt modelId="{8B01F4C3-EC1D-4F7B-9FAF-AC9EE2E32C3E}" type="sibTrans" cxnId="{90B68F58-5482-4CD7-82E1-6889C72A0BEC}">
      <dgm:prSet/>
      <dgm:spPr/>
      <dgm:t>
        <a:bodyPr/>
        <a:lstStyle/>
        <a:p>
          <a:pPr algn="ctr"/>
          <a:endParaRPr lang="es-MX"/>
        </a:p>
      </dgm:t>
    </dgm:pt>
    <dgm:pt modelId="{506C6B41-F7E1-469D-BEB1-C3C8F06BD738}">
      <dgm:prSet phldrT="[Texto]"/>
      <dgm:spPr/>
      <dgm:t>
        <a:bodyPr/>
        <a:lstStyle/>
        <a:p>
          <a:pPr algn="ctr"/>
          <a:r>
            <a:rPr lang="es-MX" b="1" dirty="0"/>
            <a:t>DIAGNOSTICO DE LAS NECESIDADES Y PROBLEMATICAS DE LOS COLECTIVOS PEDAGOGICOS</a:t>
          </a:r>
        </a:p>
      </dgm:t>
    </dgm:pt>
    <dgm:pt modelId="{C2B9DEBE-10FE-43D7-8E99-D0632AA0E575}" type="parTrans" cxnId="{4421A8F8-E761-4185-AFF3-A1A921342E3A}">
      <dgm:prSet/>
      <dgm:spPr/>
      <dgm:t>
        <a:bodyPr/>
        <a:lstStyle/>
        <a:p>
          <a:pPr algn="ctr"/>
          <a:endParaRPr lang="es-MX" dirty="0"/>
        </a:p>
      </dgm:t>
    </dgm:pt>
    <dgm:pt modelId="{240EFA66-6C6F-4B3F-BDB9-933201CBB5C0}" type="sibTrans" cxnId="{4421A8F8-E761-4185-AFF3-A1A921342E3A}">
      <dgm:prSet/>
      <dgm:spPr/>
      <dgm:t>
        <a:bodyPr/>
        <a:lstStyle/>
        <a:p>
          <a:pPr algn="ctr"/>
          <a:endParaRPr lang="es-MX"/>
        </a:p>
      </dgm:t>
    </dgm:pt>
    <dgm:pt modelId="{E00DFB7F-13EA-48ED-B9B8-DDE947AE65F4}">
      <dgm:prSet phldrT="[Texto]"/>
      <dgm:spPr/>
      <dgm:t>
        <a:bodyPr/>
        <a:lstStyle/>
        <a:p>
          <a:pPr algn="ctr"/>
          <a:r>
            <a:rPr lang="es-MX" b="1" dirty="0"/>
            <a:t>RESPUESTA</a:t>
          </a:r>
        </a:p>
      </dgm:t>
    </dgm:pt>
    <dgm:pt modelId="{79B0E20F-E7CF-419D-9013-2C715F8E479A}" type="parTrans" cxnId="{3E99E451-314D-453C-B03D-1D3C777810E0}">
      <dgm:prSet/>
      <dgm:spPr/>
      <dgm:t>
        <a:bodyPr/>
        <a:lstStyle/>
        <a:p>
          <a:pPr algn="ctr"/>
          <a:endParaRPr lang="es-MX" dirty="0"/>
        </a:p>
      </dgm:t>
    </dgm:pt>
    <dgm:pt modelId="{8A95238A-0E7D-4B0E-BEF9-90AB407DE9F4}" type="sibTrans" cxnId="{3E99E451-314D-453C-B03D-1D3C777810E0}">
      <dgm:prSet/>
      <dgm:spPr/>
      <dgm:t>
        <a:bodyPr/>
        <a:lstStyle/>
        <a:p>
          <a:pPr algn="ctr"/>
          <a:endParaRPr lang="es-MX"/>
        </a:p>
      </dgm:t>
    </dgm:pt>
    <dgm:pt modelId="{82371529-2C3D-4A29-A309-1C9213D630E0}">
      <dgm:prSet/>
      <dgm:spPr/>
      <dgm:t>
        <a:bodyPr/>
        <a:lstStyle/>
        <a:p>
          <a:pPr algn="ctr"/>
          <a:r>
            <a:rPr lang="es-MX" b="1" dirty="0"/>
            <a:t>DESUNIÓN</a:t>
          </a:r>
        </a:p>
      </dgm:t>
    </dgm:pt>
    <dgm:pt modelId="{5E2F08B7-93DE-42D4-B4CD-D00FF2DAE11D}" type="parTrans" cxnId="{09A196E2-1C41-445E-9CFD-A6AFF4E064C3}">
      <dgm:prSet/>
      <dgm:spPr/>
      <dgm:t>
        <a:bodyPr/>
        <a:lstStyle/>
        <a:p>
          <a:pPr algn="ctr"/>
          <a:endParaRPr lang="es-MX" dirty="0"/>
        </a:p>
      </dgm:t>
    </dgm:pt>
    <dgm:pt modelId="{CEBD00F9-3A1F-470A-87A4-F7DF78D45C57}" type="sibTrans" cxnId="{09A196E2-1C41-445E-9CFD-A6AFF4E064C3}">
      <dgm:prSet/>
      <dgm:spPr/>
      <dgm:t>
        <a:bodyPr/>
        <a:lstStyle/>
        <a:p>
          <a:pPr algn="ctr"/>
          <a:endParaRPr lang="es-MX"/>
        </a:p>
      </dgm:t>
    </dgm:pt>
    <dgm:pt modelId="{BA5D8027-A48A-4E93-98B9-521127DF3468}" type="pres">
      <dgm:prSet presAssocID="{EB780C4E-A89C-40C7-B2F8-E23BDF10266C}" presName="cycle" presStyleCnt="0">
        <dgm:presLayoutVars>
          <dgm:chMax val="1"/>
          <dgm:dir/>
          <dgm:animLvl val="ctr"/>
          <dgm:resizeHandles val="exact"/>
        </dgm:presLayoutVars>
      </dgm:prSet>
      <dgm:spPr/>
      <dgm:t>
        <a:bodyPr/>
        <a:lstStyle/>
        <a:p>
          <a:endParaRPr lang="es-MX"/>
        </a:p>
      </dgm:t>
    </dgm:pt>
    <dgm:pt modelId="{23F24BEB-C6A9-4664-A3AD-6623AF8AD042}" type="pres">
      <dgm:prSet presAssocID="{619DF875-5198-4CB1-9D42-F97BD3A9FCE5}" presName="centerShape" presStyleLbl="node0" presStyleIdx="0" presStyleCnt="1"/>
      <dgm:spPr/>
      <dgm:t>
        <a:bodyPr/>
        <a:lstStyle/>
        <a:p>
          <a:endParaRPr lang="es-MX"/>
        </a:p>
      </dgm:t>
    </dgm:pt>
    <dgm:pt modelId="{5E456A55-6C58-4C08-AB71-3FF54D405F94}" type="pres">
      <dgm:prSet presAssocID="{6D852578-FB59-4DD8-9340-41A006A53F6F}" presName="Name9" presStyleLbl="parChTrans1D2" presStyleIdx="0" presStyleCnt="5"/>
      <dgm:spPr/>
      <dgm:t>
        <a:bodyPr/>
        <a:lstStyle/>
        <a:p>
          <a:endParaRPr lang="es-MX"/>
        </a:p>
      </dgm:t>
    </dgm:pt>
    <dgm:pt modelId="{B5D5F6CA-CBE9-4040-929D-6D96EC0C7406}" type="pres">
      <dgm:prSet presAssocID="{6D852578-FB59-4DD8-9340-41A006A53F6F}" presName="connTx" presStyleLbl="parChTrans1D2" presStyleIdx="0" presStyleCnt="5"/>
      <dgm:spPr/>
      <dgm:t>
        <a:bodyPr/>
        <a:lstStyle/>
        <a:p>
          <a:endParaRPr lang="es-MX"/>
        </a:p>
      </dgm:t>
    </dgm:pt>
    <dgm:pt modelId="{F48E16C7-49BF-4302-BE4F-409B19C30C85}" type="pres">
      <dgm:prSet presAssocID="{31FDAEC3-6D79-4291-8D10-E64BB694B081}" presName="node" presStyleLbl="node1" presStyleIdx="0" presStyleCnt="5" custRadScaleRad="101699">
        <dgm:presLayoutVars>
          <dgm:bulletEnabled val="1"/>
        </dgm:presLayoutVars>
      </dgm:prSet>
      <dgm:spPr/>
      <dgm:t>
        <a:bodyPr/>
        <a:lstStyle/>
        <a:p>
          <a:endParaRPr lang="es-MX"/>
        </a:p>
      </dgm:t>
    </dgm:pt>
    <dgm:pt modelId="{180C90D4-4C90-424F-BE76-0EC3613FCCD3}" type="pres">
      <dgm:prSet presAssocID="{385204E7-5DBC-422A-85F4-4C406A74D246}" presName="Name9" presStyleLbl="parChTrans1D2" presStyleIdx="1" presStyleCnt="5"/>
      <dgm:spPr/>
      <dgm:t>
        <a:bodyPr/>
        <a:lstStyle/>
        <a:p>
          <a:endParaRPr lang="es-MX"/>
        </a:p>
      </dgm:t>
    </dgm:pt>
    <dgm:pt modelId="{84B18F07-4657-4E89-A9EF-4DE7EE2AB55D}" type="pres">
      <dgm:prSet presAssocID="{385204E7-5DBC-422A-85F4-4C406A74D246}" presName="connTx" presStyleLbl="parChTrans1D2" presStyleIdx="1" presStyleCnt="5"/>
      <dgm:spPr/>
      <dgm:t>
        <a:bodyPr/>
        <a:lstStyle/>
        <a:p>
          <a:endParaRPr lang="es-MX"/>
        </a:p>
      </dgm:t>
    </dgm:pt>
    <dgm:pt modelId="{76B7D3B5-76ED-42E8-ADBF-11DC3E69E88F}" type="pres">
      <dgm:prSet presAssocID="{F18F33C4-4015-45B7-BFFB-DA4337B64EAE}" presName="node" presStyleLbl="node1" presStyleIdx="1" presStyleCnt="5">
        <dgm:presLayoutVars>
          <dgm:bulletEnabled val="1"/>
        </dgm:presLayoutVars>
      </dgm:prSet>
      <dgm:spPr/>
      <dgm:t>
        <a:bodyPr/>
        <a:lstStyle/>
        <a:p>
          <a:endParaRPr lang="es-MX"/>
        </a:p>
      </dgm:t>
    </dgm:pt>
    <dgm:pt modelId="{48F3CF39-1669-482D-BA33-FF8C084C317F}" type="pres">
      <dgm:prSet presAssocID="{C2B9DEBE-10FE-43D7-8E99-D0632AA0E575}" presName="Name9" presStyleLbl="parChTrans1D2" presStyleIdx="2" presStyleCnt="5"/>
      <dgm:spPr/>
      <dgm:t>
        <a:bodyPr/>
        <a:lstStyle/>
        <a:p>
          <a:endParaRPr lang="es-MX"/>
        </a:p>
      </dgm:t>
    </dgm:pt>
    <dgm:pt modelId="{7A2A3FD2-09EC-48B1-8878-9162D1AAF311}" type="pres">
      <dgm:prSet presAssocID="{C2B9DEBE-10FE-43D7-8E99-D0632AA0E575}" presName="connTx" presStyleLbl="parChTrans1D2" presStyleIdx="2" presStyleCnt="5"/>
      <dgm:spPr/>
      <dgm:t>
        <a:bodyPr/>
        <a:lstStyle/>
        <a:p>
          <a:endParaRPr lang="es-MX"/>
        </a:p>
      </dgm:t>
    </dgm:pt>
    <dgm:pt modelId="{6643FD69-4751-46D0-9223-660C742FF5FF}" type="pres">
      <dgm:prSet presAssocID="{506C6B41-F7E1-469D-BEB1-C3C8F06BD738}" presName="node" presStyleLbl="node1" presStyleIdx="2" presStyleCnt="5">
        <dgm:presLayoutVars>
          <dgm:bulletEnabled val="1"/>
        </dgm:presLayoutVars>
      </dgm:prSet>
      <dgm:spPr/>
      <dgm:t>
        <a:bodyPr/>
        <a:lstStyle/>
        <a:p>
          <a:endParaRPr lang="es-MX"/>
        </a:p>
      </dgm:t>
    </dgm:pt>
    <dgm:pt modelId="{065221D7-19C8-4C2B-BCE2-8A0F4D623FDA}" type="pres">
      <dgm:prSet presAssocID="{79B0E20F-E7CF-419D-9013-2C715F8E479A}" presName="Name9" presStyleLbl="parChTrans1D2" presStyleIdx="3" presStyleCnt="5"/>
      <dgm:spPr/>
      <dgm:t>
        <a:bodyPr/>
        <a:lstStyle/>
        <a:p>
          <a:endParaRPr lang="es-MX"/>
        </a:p>
      </dgm:t>
    </dgm:pt>
    <dgm:pt modelId="{1E8D9F22-B095-468F-87EF-BD66620563E0}" type="pres">
      <dgm:prSet presAssocID="{79B0E20F-E7CF-419D-9013-2C715F8E479A}" presName="connTx" presStyleLbl="parChTrans1D2" presStyleIdx="3" presStyleCnt="5"/>
      <dgm:spPr/>
      <dgm:t>
        <a:bodyPr/>
        <a:lstStyle/>
        <a:p>
          <a:endParaRPr lang="es-MX"/>
        </a:p>
      </dgm:t>
    </dgm:pt>
    <dgm:pt modelId="{938C9F5C-8854-475D-968F-3250A1658C04}" type="pres">
      <dgm:prSet presAssocID="{E00DFB7F-13EA-48ED-B9B8-DDE947AE65F4}" presName="node" presStyleLbl="node1" presStyleIdx="3" presStyleCnt="5">
        <dgm:presLayoutVars>
          <dgm:bulletEnabled val="1"/>
        </dgm:presLayoutVars>
      </dgm:prSet>
      <dgm:spPr/>
      <dgm:t>
        <a:bodyPr/>
        <a:lstStyle/>
        <a:p>
          <a:endParaRPr lang="es-MX"/>
        </a:p>
      </dgm:t>
    </dgm:pt>
    <dgm:pt modelId="{43D7D27F-9CBD-43A7-9AB9-B97B4B607E0E}" type="pres">
      <dgm:prSet presAssocID="{5E2F08B7-93DE-42D4-B4CD-D00FF2DAE11D}" presName="Name9" presStyleLbl="parChTrans1D2" presStyleIdx="4" presStyleCnt="5"/>
      <dgm:spPr/>
      <dgm:t>
        <a:bodyPr/>
        <a:lstStyle/>
        <a:p>
          <a:endParaRPr lang="es-MX"/>
        </a:p>
      </dgm:t>
    </dgm:pt>
    <dgm:pt modelId="{6D3E2137-BCD6-4336-84C1-D6861BC47C9F}" type="pres">
      <dgm:prSet presAssocID="{5E2F08B7-93DE-42D4-B4CD-D00FF2DAE11D}" presName="connTx" presStyleLbl="parChTrans1D2" presStyleIdx="4" presStyleCnt="5"/>
      <dgm:spPr/>
      <dgm:t>
        <a:bodyPr/>
        <a:lstStyle/>
        <a:p>
          <a:endParaRPr lang="es-MX"/>
        </a:p>
      </dgm:t>
    </dgm:pt>
    <dgm:pt modelId="{E6C6C768-B713-4205-A307-4FEB8128BA35}" type="pres">
      <dgm:prSet presAssocID="{82371529-2C3D-4A29-A309-1C9213D630E0}" presName="node" presStyleLbl="node1" presStyleIdx="4" presStyleCnt="5">
        <dgm:presLayoutVars>
          <dgm:bulletEnabled val="1"/>
        </dgm:presLayoutVars>
      </dgm:prSet>
      <dgm:spPr/>
      <dgm:t>
        <a:bodyPr/>
        <a:lstStyle/>
        <a:p>
          <a:endParaRPr lang="es-MX"/>
        </a:p>
      </dgm:t>
    </dgm:pt>
  </dgm:ptLst>
  <dgm:cxnLst>
    <dgm:cxn modelId="{09A196E2-1C41-445E-9CFD-A6AFF4E064C3}" srcId="{619DF875-5198-4CB1-9D42-F97BD3A9FCE5}" destId="{82371529-2C3D-4A29-A309-1C9213D630E0}" srcOrd="4" destOrd="0" parTransId="{5E2F08B7-93DE-42D4-B4CD-D00FF2DAE11D}" sibTransId="{CEBD00F9-3A1F-470A-87A4-F7DF78D45C57}"/>
    <dgm:cxn modelId="{C7D54196-3937-4975-8399-E6E794F90507}" type="presOf" srcId="{79B0E20F-E7CF-419D-9013-2C715F8E479A}" destId="{1E8D9F22-B095-468F-87EF-BD66620563E0}" srcOrd="1" destOrd="0" presId="urn:microsoft.com/office/officeart/2005/8/layout/radial1"/>
    <dgm:cxn modelId="{56FC4768-CA84-4FED-B12E-B29225137C13}" type="presOf" srcId="{6D852578-FB59-4DD8-9340-41A006A53F6F}" destId="{5E456A55-6C58-4C08-AB71-3FF54D405F94}" srcOrd="0" destOrd="0" presId="urn:microsoft.com/office/officeart/2005/8/layout/radial1"/>
    <dgm:cxn modelId="{20A8B969-2B0A-4F0D-A914-576EC06CEAF2}" type="presOf" srcId="{31FDAEC3-6D79-4291-8D10-E64BB694B081}" destId="{F48E16C7-49BF-4302-BE4F-409B19C30C85}" srcOrd="0" destOrd="0" presId="urn:microsoft.com/office/officeart/2005/8/layout/radial1"/>
    <dgm:cxn modelId="{119773C9-8E46-46BC-9E88-21DCFB59CC4A}" type="presOf" srcId="{82371529-2C3D-4A29-A309-1C9213D630E0}" destId="{E6C6C768-B713-4205-A307-4FEB8128BA35}" srcOrd="0" destOrd="0" presId="urn:microsoft.com/office/officeart/2005/8/layout/radial1"/>
    <dgm:cxn modelId="{2A0C2424-5C14-4ABC-8C55-23B5544DF36B}" type="presOf" srcId="{EB780C4E-A89C-40C7-B2F8-E23BDF10266C}" destId="{BA5D8027-A48A-4E93-98B9-521127DF3468}" srcOrd="0" destOrd="0" presId="urn:microsoft.com/office/officeart/2005/8/layout/radial1"/>
    <dgm:cxn modelId="{45113124-F079-46F5-AC17-480AE67436AD}" type="presOf" srcId="{C2B9DEBE-10FE-43D7-8E99-D0632AA0E575}" destId="{7A2A3FD2-09EC-48B1-8878-9162D1AAF311}" srcOrd="1" destOrd="0" presId="urn:microsoft.com/office/officeart/2005/8/layout/radial1"/>
    <dgm:cxn modelId="{4421A8F8-E761-4185-AFF3-A1A921342E3A}" srcId="{619DF875-5198-4CB1-9D42-F97BD3A9FCE5}" destId="{506C6B41-F7E1-469D-BEB1-C3C8F06BD738}" srcOrd="2" destOrd="0" parTransId="{C2B9DEBE-10FE-43D7-8E99-D0632AA0E575}" sibTransId="{240EFA66-6C6F-4B3F-BDB9-933201CBB5C0}"/>
    <dgm:cxn modelId="{5D7BBF67-432B-42CA-949D-CF9077217923}" type="presOf" srcId="{79B0E20F-E7CF-419D-9013-2C715F8E479A}" destId="{065221D7-19C8-4C2B-BCE2-8A0F4D623FDA}" srcOrd="0" destOrd="0" presId="urn:microsoft.com/office/officeart/2005/8/layout/radial1"/>
    <dgm:cxn modelId="{23CE39F5-2A02-40C0-9C85-7CCB4B810A33}" type="presOf" srcId="{385204E7-5DBC-422A-85F4-4C406A74D246}" destId="{180C90D4-4C90-424F-BE76-0EC3613FCCD3}" srcOrd="0" destOrd="0" presId="urn:microsoft.com/office/officeart/2005/8/layout/radial1"/>
    <dgm:cxn modelId="{0F600670-5161-4B27-B09A-80ECB47BD5D9}" type="presOf" srcId="{6D852578-FB59-4DD8-9340-41A006A53F6F}" destId="{B5D5F6CA-CBE9-4040-929D-6D96EC0C7406}" srcOrd="1" destOrd="0" presId="urn:microsoft.com/office/officeart/2005/8/layout/radial1"/>
    <dgm:cxn modelId="{7DA3CB0B-4293-4821-829E-D90EBAA9E920}" type="presOf" srcId="{385204E7-5DBC-422A-85F4-4C406A74D246}" destId="{84B18F07-4657-4E89-A9EF-4DE7EE2AB55D}" srcOrd="1" destOrd="0" presId="urn:microsoft.com/office/officeart/2005/8/layout/radial1"/>
    <dgm:cxn modelId="{A100303E-08EF-4EB8-A0B5-5924BB9FE273}" type="presOf" srcId="{5E2F08B7-93DE-42D4-B4CD-D00FF2DAE11D}" destId="{6D3E2137-BCD6-4336-84C1-D6861BC47C9F}" srcOrd="1" destOrd="0" presId="urn:microsoft.com/office/officeart/2005/8/layout/radial1"/>
    <dgm:cxn modelId="{3AF4DEA3-EA0F-49C7-865C-008EE0EC14AA}" type="presOf" srcId="{F18F33C4-4015-45B7-BFFB-DA4337B64EAE}" destId="{76B7D3B5-76ED-42E8-ADBF-11DC3E69E88F}" srcOrd="0" destOrd="0" presId="urn:microsoft.com/office/officeart/2005/8/layout/radial1"/>
    <dgm:cxn modelId="{F602180A-B6A8-4BCD-B722-ADEE83689539}" type="presOf" srcId="{E00DFB7F-13EA-48ED-B9B8-DDE947AE65F4}" destId="{938C9F5C-8854-475D-968F-3250A1658C04}" srcOrd="0" destOrd="0" presId="urn:microsoft.com/office/officeart/2005/8/layout/radial1"/>
    <dgm:cxn modelId="{F6737CF8-9D87-4230-A7B7-744ED13BA0F9}" type="presOf" srcId="{619DF875-5198-4CB1-9D42-F97BD3A9FCE5}" destId="{23F24BEB-C6A9-4664-A3AD-6623AF8AD042}" srcOrd="0" destOrd="0" presId="urn:microsoft.com/office/officeart/2005/8/layout/radial1"/>
    <dgm:cxn modelId="{0D117478-B21D-47BF-9F54-48AFABB22236}" type="presOf" srcId="{5E2F08B7-93DE-42D4-B4CD-D00FF2DAE11D}" destId="{43D7D27F-9CBD-43A7-9AB9-B97B4B607E0E}" srcOrd="0" destOrd="0" presId="urn:microsoft.com/office/officeart/2005/8/layout/radial1"/>
    <dgm:cxn modelId="{90EC1686-A216-464C-BB36-3F0B59BF0039}" type="presOf" srcId="{506C6B41-F7E1-469D-BEB1-C3C8F06BD738}" destId="{6643FD69-4751-46D0-9223-660C742FF5FF}" srcOrd="0" destOrd="0" presId="urn:microsoft.com/office/officeart/2005/8/layout/radial1"/>
    <dgm:cxn modelId="{3607AE4B-C034-437C-BB7E-6063AFE06156}" type="presOf" srcId="{C2B9DEBE-10FE-43D7-8E99-D0632AA0E575}" destId="{48F3CF39-1669-482D-BA33-FF8C084C317F}" srcOrd="0" destOrd="0" presId="urn:microsoft.com/office/officeart/2005/8/layout/radial1"/>
    <dgm:cxn modelId="{3E99E451-314D-453C-B03D-1D3C777810E0}" srcId="{619DF875-5198-4CB1-9D42-F97BD3A9FCE5}" destId="{E00DFB7F-13EA-48ED-B9B8-DDE947AE65F4}" srcOrd="3" destOrd="0" parTransId="{79B0E20F-E7CF-419D-9013-2C715F8E479A}" sibTransId="{8A95238A-0E7D-4B0E-BEF9-90AB407DE9F4}"/>
    <dgm:cxn modelId="{90B68F58-5482-4CD7-82E1-6889C72A0BEC}" srcId="{619DF875-5198-4CB1-9D42-F97BD3A9FCE5}" destId="{F18F33C4-4015-45B7-BFFB-DA4337B64EAE}" srcOrd="1" destOrd="0" parTransId="{385204E7-5DBC-422A-85F4-4C406A74D246}" sibTransId="{8B01F4C3-EC1D-4F7B-9FAF-AC9EE2E32C3E}"/>
    <dgm:cxn modelId="{AC2B6B0C-88E2-4D27-A4F1-450A2116D764}" srcId="{EB780C4E-A89C-40C7-B2F8-E23BDF10266C}" destId="{619DF875-5198-4CB1-9D42-F97BD3A9FCE5}" srcOrd="0" destOrd="0" parTransId="{B084BB3A-366B-499A-BCE7-3CF96A812A11}" sibTransId="{CFE74B5B-5245-4B56-9313-9E418ACE8A07}"/>
    <dgm:cxn modelId="{A4F71561-F64F-4C98-BD74-E9297D6CAB83}" srcId="{619DF875-5198-4CB1-9D42-F97BD3A9FCE5}" destId="{31FDAEC3-6D79-4291-8D10-E64BB694B081}" srcOrd="0" destOrd="0" parTransId="{6D852578-FB59-4DD8-9340-41A006A53F6F}" sibTransId="{CBC41DA6-CE01-4595-835F-673C699BDFBF}"/>
    <dgm:cxn modelId="{E1330482-71E4-4D1E-93BF-EDAF743112DA}" type="presParOf" srcId="{BA5D8027-A48A-4E93-98B9-521127DF3468}" destId="{23F24BEB-C6A9-4664-A3AD-6623AF8AD042}" srcOrd="0" destOrd="0" presId="urn:microsoft.com/office/officeart/2005/8/layout/radial1"/>
    <dgm:cxn modelId="{B289158E-D284-4092-BEC7-CB793405F34A}" type="presParOf" srcId="{BA5D8027-A48A-4E93-98B9-521127DF3468}" destId="{5E456A55-6C58-4C08-AB71-3FF54D405F94}" srcOrd="1" destOrd="0" presId="urn:microsoft.com/office/officeart/2005/8/layout/radial1"/>
    <dgm:cxn modelId="{1E82DFD6-0E50-4E52-914A-59A73DB75DD5}" type="presParOf" srcId="{5E456A55-6C58-4C08-AB71-3FF54D405F94}" destId="{B5D5F6CA-CBE9-4040-929D-6D96EC0C7406}" srcOrd="0" destOrd="0" presId="urn:microsoft.com/office/officeart/2005/8/layout/radial1"/>
    <dgm:cxn modelId="{AF9C26B0-6A6D-4339-9D4F-3D30FD928C80}" type="presParOf" srcId="{BA5D8027-A48A-4E93-98B9-521127DF3468}" destId="{F48E16C7-49BF-4302-BE4F-409B19C30C85}" srcOrd="2" destOrd="0" presId="urn:microsoft.com/office/officeart/2005/8/layout/radial1"/>
    <dgm:cxn modelId="{922BCA15-EEB0-4346-B689-4745FD923C70}" type="presParOf" srcId="{BA5D8027-A48A-4E93-98B9-521127DF3468}" destId="{180C90D4-4C90-424F-BE76-0EC3613FCCD3}" srcOrd="3" destOrd="0" presId="urn:microsoft.com/office/officeart/2005/8/layout/radial1"/>
    <dgm:cxn modelId="{BDD43275-6CBC-4123-A5A9-613F954914AA}" type="presParOf" srcId="{180C90D4-4C90-424F-BE76-0EC3613FCCD3}" destId="{84B18F07-4657-4E89-A9EF-4DE7EE2AB55D}" srcOrd="0" destOrd="0" presId="urn:microsoft.com/office/officeart/2005/8/layout/radial1"/>
    <dgm:cxn modelId="{8DDB0B3E-2A59-4550-AE8D-11EE12E97891}" type="presParOf" srcId="{BA5D8027-A48A-4E93-98B9-521127DF3468}" destId="{76B7D3B5-76ED-42E8-ADBF-11DC3E69E88F}" srcOrd="4" destOrd="0" presId="urn:microsoft.com/office/officeart/2005/8/layout/radial1"/>
    <dgm:cxn modelId="{CE192468-B6C2-405A-8B31-7F6FE821CF99}" type="presParOf" srcId="{BA5D8027-A48A-4E93-98B9-521127DF3468}" destId="{48F3CF39-1669-482D-BA33-FF8C084C317F}" srcOrd="5" destOrd="0" presId="urn:microsoft.com/office/officeart/2005/8/layout/radial1"/>
    <dgm:cxn modelId="{47A81F37-4D8A-4F34-AA48-3693F94AA747}" type="presParOf" srcId="{48F3CF39-1669-482D-BA33-FF8C084C317F}" destId="{7A2A3FD2-09EC-48B1-8878-9162D1AAF311}" srcOrd="0" destOrd="0" presId="urn:microsoft.com/office/officeart/2005/8/layout/radial1"/>
    <dgm:cxn modelId="{63811427-E3CE-448B-B3AB-4777ECF248AE}" type="presParOf" srcId="{BA5D8027-A48A-4E93-98B9-521127DF3468}" destId="{6643FD69-4751-46D0-9223-660C742FF5FF}" srcOrd="6" destOrd="0" presId="urn:microsoft.com/office/officeart/2005/8/layout/radial1"/>
    <dgm:cxn modelId="{0D45F1ED-2F65-4E0D-9A89-E651A34F76C4}" type="presParOf" srcId="{BA5D8027-A48A-4E93-98B9-521127DF3468}" destId="{065221D7-19C8-4C2B-BCE2-8A0F4D623FDA}" srcOrd="7" destOrd="0" presId="urn:microsoft.com/office/officeart/2005/8/layout/radial1"/>
    <dgm:cxn modelId="{6E00D815-5C21-415F-8DFF-FCBC2AD72919}" type="presParOf" srcId="{065221D7-19C8-4C2B-BCE2-8A0F4D623FDA}" destId="{1E8D9F22-B095-468F-87EF-BD66620563E0}" srcOrd="0" destOrd="0" presId="urn:microsoft.com/office/officeart/2005/8/layout/radial1"/>
    <dgm:cxn modelId="{6934017D-7EE5-4260-ABB9-1F8E44977121}" type="presParOf" srcId="{BA5D8027-A48A-4E93-98B9-521127DF3468}" destId="{938C9F5C-8854-475D-968F-3250A1658C04}" srcOrd="8" destOrd="0" presId="urn:microsoft.com/office/officeart/2005/8/layout/radial1"/>
    <dgm:cxn modelId="{19B79877-8E0D-4617-B248-03C91E85C31F}" type="presParOf" srcId="{BA5D8027-A48A-4E93-98B9-521127DF3468}" destId="{43D7D27F-9CBD-43A7-9AB9-B97B4B607E0E}" srcOrd="9" destOrd="0" presId="urn:microsoft.com/office/officeart/2005/8/layout/radial1"/>
    <dgm:cxn modelId="{E2B42038-6823-42F0-B577-CD8D76CD81E0}" type="presParOf" srcId="{43D7D27F-9CBD-43A7-9AB9-B97B4B607E0E}" destId="{6D3E2137-BCD6-4336-84C1-D6861BC47C9F}" srcOrd="0" destOrd="0" presId="urn:microsoft.com/office/officeart/2005/8/layout/radial1"/>
    <dgm:cxn modelId="{1B4D2E65-4F4D-4555-ACDB-773AE6661AA5}" type="presParOf" srcId="{BA5D8027-A48A-4E93-98B9-521127DF3468}" destId="{E6C6C768-B713-4205-A307-4FEB8128BA35}"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F24BEB-C6A9-4664-A3AD-6623AF8AD042}">
      <dsp:nvSpPr>
        <dsp:cNvPr id="0" name=""/>
        <dsp:cNvSpPr/>
      </dsp:nvSpPr>
      <dsp:spPr>
        <a:xfrm>
          <a:off x="2014817" y="1880458"/>
          <a:ext cx="1442972" cy="1442972"/>
        </a:xfrm>
        <a:prstGeom prst="ellipse">
          <a:avLst/>
        </a:prstGeom>
        <a:solidFill>
          <a:schemeClr val="accent1">
            <a:hueOff val="0"/>
            <a:satOff val="0"/>
            <a:lumOff val="0"/>
            <a:alphaOff val="0"/>
          </a:schemeClr>
        </a:solidFill>
        <a:ln>
          <a:noFill/>
        </a:ln>
        <a:effectLst>
          <a:outerShdw blurRad="63500" dist="50800" dir="5400000" sx="98000" sy="98000" rotWithShape="0">
            <a:srgbClr val="000000">
              <a:alpha val="2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s-MX" sz="1100" b="1" kern="1200" dirty="0"/>
            <a:t>FASES DE INTERVENCIÓN</a:t>
          </a:r>
        </a:p>
      </dsp:txBody>
      <dsp:txXfrm>
        <a:off x="2226135" y="2091776"/>
        <a:ext cx="1020336" cy="1020336"/>
      </dsp:txXfrm>
    </dsp:sp>
    <dsp:sp modelId="{5E456A55-6C58-4C08-AB71-3FF54D405F94}">
      <dsp:nvSpPr>
        <dsp:cNvPr id="0" name=""/>
        <dsp:cNvSpPr/>
      </dsp:nvSpPr>
      <dsp:spPr>
        <a:xfrm rot="16200000">
          <a:off x="2517561" y="1637985"/>
          <a:ext cx="437485" cy="47460"/>
        </a:xfrm>
        <a:custGeom>
          <a:avLst/>
          <a:gdLst/>
          <a:ahLst/>
          <a:cxnLst/>
          <a:rect l="0" t="0" r="0" b="0"/>
          <a:pathLst>
            <a:path>
              <a:moveTo>
                <a:pt x="0" y="23730"/>
              </a:moveTo>
              <a:lnTo>
                <a:pt x="437485" y="23730"/>
              </a:lnTo>
            </a:path>
          </a:pathLst>
        </a:custGeom>
        <a:noFill/>
        <a:ln w="15875"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2725366" y="1650778"/>
        <a:ext cx="21874" cy="21874"/>
      </dsp:txXfrm>
    </dsp:sp>
    <dsp:sp modelId="{F48E16C7-49BF-4302-BE4F-409B19C30C85}">
      <dsp:nvSpPr>
        <dsp:cNvPr id="0" name=""/>
        <dsp:cNvSpPr/>
      </dsp:nvSpPr>
      <dsp:spPr>
        <a:xfrm>
          <a:off x="2014817" y="0"/>
          <a:ext cx="1442972" cy="1442972"/>
        </a:xfrm>
        <a:prstGeom prst="ellipse">
          <a:avLst/>
        </a:prstGeom>
        <a:solidFill>
          <a:schemeClr val="accent2">
            <a:hueOff val="0"/>
            <a:satOff val="0"/>
            <a:lumOff val="0"/>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a:t>CIERRE</a:t>
          </a:r>
        </a:p>
      </dsp:txBody>
      <dsp:txXfrm>
        <a:off x="2226135" y="211318"/>
        <a:ext cx="1020336" cy="1020336"/>
      </dsp:txXfrm>
    </dsp:sp>
    <dsp:sp modelId="{180C90D4-4C90-424F-BE76-0EC3613FCCD3}">
      <dsp:nvSpPr>
        <dsp:cNvPr id="0" name=""/>
        <dsp:cNvSpPr/>
      </dsp:nvSpPr>
      <dsp:spPr>
        <a:xfrm rot="20520000">
          <a:off x="3411828" y="2288019"/>
          <a:ext cx="435207" cy="47460"/>
        </a:xfrm>
        <a:custGeom>
          <a:avLst/>
          <a:gdLst/>
          <a:ahLst/>
          <a:cxnLst/>
          <a:rect l="0" t="0" r="0" b="0"/>
          <a:pathLst>
            <a:path>
              <a:moveTo>
                <a:pt x="0" y="23730"/>
              </a:moveTo>
              <a:lnTo>
                <a:pt x="435207" y="23730"/>
              </a:lnTo>
            </a:path>
          </a:pathLst>
        </a:custGeom>
        <a:noFill/>
        <a:ln w="15875"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618551" y="2300869"/>
        <a:ext cx="21760" cy="21760"/>
      </dsp:txXfrm>
    </dsp:sp>
    <dsp:sp modelId="{76B7D3B5-76ED-42E8-ADBF-11DC3E69E88F}">
      <dsp:nvSpPr>
        <dsp:cNvPr id="0" name=""/>
        <dsp:cNvSpPr/>
      </dsp:nvSpPr>
      <dsp:spPr>
        <a:xfrm>
          <a:off x="3801073" y="1300068"/>
          <a:ext cx="1442972" cy="1442972"/>
        </a:xfrm>
        <a:prstGeom prst="ellipse">
          <a:avLst/>
        </a:prstGeom>
        <a:solidFill>
          <a:schemeClr val="accent3">
            <a:hueOff val="0"/>
            <a:satOff val="0"/>
            <a:lumOff val="0"/>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a:t>ENTRADA AL GRUPO CONFORMADO</a:t>
          </a:r>
        </a:p>
      </dsp:txBody>
      <dsp:txXfrm>
        <a:off x="4012391" y="1511386"/>
        <a:ext cx="1020336" cy="1020336"/>
      </dsp:txXfrm>
    </dsp:sp>
    <dsp:sp modelId="{48F3CF39-1669-482D-BA33-FF8C084C317F}">
      <dsp:nvSpPr>
        <dsp:cNvPr id="0" name=""/>
        <dsp:cNvSpPr/>
      </dsp:nvSpPr>
      <dsp:spPr>
        <a:xfrm rot="3240000">
          <a:off x="3070683" y="3337954"/>
          <a:ext cx="435207" cy="47460"/>
        </a:xfrm>
        <a:custGeom>
          <a:avLst/>
          <a:gdLst/>
          <a:ahLst/>
          <a:cxnLst/>
          <a:rect l="0" t="0" r="0" b="0"/>
          <a:pathLst>
            <a:path>
              <a:moveTo>
                <a:pt x="0" y="23730"/>
              </a:moveTo>
              <a:lnTo>
                <a:pt x="435207" y="23730"/>
              </a:lnTo>
            </a:path>
          </a:pathLst>
        </a:custGeom>
        <a:noFill/>
        <a:ln w="15875"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a:off x="3277407" y="3350804"/>
        <a:ext cx="21760" cy="21760"/>
      </dsp:txXfrm>
    </dsp:sp>
    <dsp:sp modelId="{6643FD69-4751-46D0-9223-660C742FF5FF}">
      <dsp:nvSpPr>
        <dsp:cNvPr id="0" name=""/>
        <dsp:cNvSpPr/>
      </dsp:nvSpPr>
      <dsp:spPr>
        <a:xfrm>
          <a:off x="3118784" y="3399938"/>
          <a:ext cx="1442972" cy="1442972"/>
        </a:xfrm>
        <a:prstGeom prst="ellipse">
          <a:avLst/>
        </a:prstGeom>
        <a:solidFill>
          <a:schemeClr val="accent4">
            <a:hueOff val="0"/>
            <a:satOff val="0"/>
            <a:lumOff val="0"/>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a:t>DIAGNOSTICO DE LAS NECESIDADES Y PROBLEMATICAS DE LOS COLECTIVOS PEDAGOGICOS</a:t>
          </a:r>
        </a:p>
      </dsp:txBody>
      <dsp:txXfrm>
        <a:off x="3330102" y="3611256"/>
        <a:ext cx="1020336" cy="1020336"/>
      </dsp:txXfrm>
    </dsp:sp>
    <dsp:sp modelId="{065221D7-19C8-4C2B-BCE2-8A0F4D623FDA}">
      <dsp:nvSpPr>
        <dsp:cNvPr id="0" name=""/>
        <dsp:cNvSpPr/>
      </dsp:nvSpPr>
      <dsp:spPr>
        <a:xfrm rot="7560000">
          <a:off x="1966716" y="3337954"/>
          <a:ext cx="435207" cy="47460"/>
        </a:xfrm>
        <a:custGeom>
          <a:avLst/>
          <a:gdLst/>
          <a:ahLst/>
          <a:cxnLst/>
          <a:rect l="0" t="0" r="0" b="0"/>
          <a:pathLst>
            <a:path>
              <a:moveTo>
                <a:pt x="0" y="23730"/>
              </a:moveTo>
              <a:lnTo>
                <a:pt x="435207" y="23730"/>
              </a:lnTo>
            </a:path>
          </a:pathLst>
        </a:custGeom>
        <a:noFill/>
        <a:ln w="15875"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rot="10800000">
        <a:off x="2173440" y="3350804"/>
        <a:ext cx="21760" cy="21760"/>
      </dsp:txXfrm>
    </dsp:sp>
    <dsp:sp modelId="{938C9F5C-8854-475D-968F-3250A1658C04}">
      <dsp:nvSpPr>
        <dsp:cNvPr id="0" name=""/>
        <dsp:cNvSpPr/>
      </dsp:nvSpPr>
      <dsp:spPr>
        <a:xfrm>
          <a:off x="910850" y="3399938"/>
          <a:ext cx="1442972" cy="1442972"/>
        </a:xfrm>
        <a:prstGeom prst="ellipse">
          <a:avLst/>
        </a:prstGeom>
        <a:solidFill>
          <a:schemeClr val="accent5">
            <a:hueOff val="0"/>
            <a:satOff val="0"/>
            <a:lumOff val="0"/>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a:t>RESPUESTA</a:t>
          </a:r>
        </a:p>
      </dsp:txBody>
      <dsp:txXfrm>
        <a:off x="1122168" y="3611256"/>
        <a:ext cx="1020336" cy="1020336"/>
      </dsp:txXfrm>
    </dsp:sp>
    <dsp:sp modelId="{43D7D27F-9CBD-43A7-9AB9-B97B4B607E0E}">
      <dsp:nvSpPr>
        <dsp:cNvPr id="0" name=""/>
        <dsp:cNvSpPr/>
      </dsp:nvSpPr>
      <dsp:spPr>
        <a:xfrm rot="11880000">
          <a:off x="1625572" y="2288019"/>
          <a:ext cx="435207" cy="47460"/>
        </a:xfrm>
        <a:custGeom>
          <a:avLst/>
          <a:gdLst/>
          <a:ahLst/>
          <a:cxnLst/>
          <a:rect l="0" t="0" r="0" b="0"/>
          <a:pathLst>
            <a:path>
              <a:moveTo>
                <a:pt x="0" y="23730"/>
              </a:moveTo>
              <a:lnTo>
                <a:pt x="435207" y="23730"/>
              </a:lnTo>
            </a:path>
          </a:pathLst>
        </a:custGeom>
        <a:noFill/>
        <a:ln w="15875" cap="flat" cmpd="sng" algn="ctr">
          <a:solidFill>
            <a:schemeClr val="accent2">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MX" sz="500" kern="1200" dirty="0"/>
        </a:p>
      </dsp:txBody>
      <dsp:txXfrm rot="10800000">
        <a:off x="1832296" y="2300869"/>
        <a:ext cx="21760" cy="21760"/>
      </dsp:txXfrm>
    </dsp:sp>
    <dsp:sp modelId="{E6C6C768-B713-4205-A307-4FEB8128BA35}">
      <dsp:nvSpPr>
        <dsp:cNvPr id="0" name=""/>
        <dsp:cNvSpPr/>
      </dsp:nvSpPr>
      <dsp:spPr>
        <a:xfrm>
          <a:off x="228561" y="1300068"/>
          <a:ext cx="1442972" cy="1442972"/>
        </a:xfrm>
        <a:prstGeom prst="ellipse">
          <a:avLst/>
        </a:prstGeom>
        <a:solidFill>
          <a:schemeClr val="accent6">
            <a:hueOff val="0"/>
            <a:satOff val="0"/>
            <a:lumOff val="0"/>
            <a:alphaOff val="0"/>
          </a:schemeClr>
        </a:solidFill>
        <a:ln>
          <a:noFill/>
        </a:ln>
        <a:effectLst>
          <a:outerShdw blurRad="40005" dist="22984"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MX" sz="1000" b="1" kern="1200" dirty="0"/>
            <a:t>DESUNIÓN</a:t>
          </a:r>
        </a:p>
      </dsp:txBody>
      <dsp:txXfrm>
        <a:off x="439879" y="1511386"/>
        <a:ext cx="1020336" cy="1020336"/>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1B65A21B-2271-496B-AB0C-EA8041344A08}" type="slidenum">
              <a:rPr lang="es-MX" smtClean="0"/>
              <a:t>‹Nº›</a:t>
            </a:fld>
            <a:endParaRPr lang="es-MX"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1B65A21B-2271-496B-AB0C-EA8041344A08}" type="slidenum">
              <a:rPr lang="es-MX" smtClean="0"/>
              <a:t>‹Nº›</a:t>
            </a:fld>
            <a:endParaRPr lang="es-MX"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1B65A21B-2271-496B-AB0C-EA8041344A08}" type="slidenum">
              <a:rPr lang="es-MX" smtClean="0"/>
              <a:t>‹Nº›</a:t>
            </a:fld>
            <a:endParaRPr lang="es-MX"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1B65A21B-2271-496B-AB0C-EA8041344A08}" type="slidenum">
              <a:rPr lang="es-MX" smtClean="0"/>
              <a:t>‹Nº›</a:t>
            </a:fld>
            <a:endParaRPr lang="es-MX" dirty="0"/>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1B65A21B-2271-496B-AB0C-EA8041344A08}" type="slidenum">
              <a:rPr lang="es-MX" smtClean="0"/>
              <a:t>‹Nº›</a:t>
            </a:fld>
            <a:endParaRPr lang="es-MX"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1B65A21B-2271-496B-AB0C-EA8041344A08}" type="slidenum">
              <a:rPr lang="es-MX" smtClean="0"/>
              <a:t>‹Nº›</a:t>
            </a:fld>
            <a:endParaRPr lang="es-MX" dirty="0"/>
          </a:p>
        </p:txBody>
      </p:sp>
      <p:sp>
        <p:nvSpPr>
          <p:cNvPr id="8" name="Title 7"/>
          <p:cNvSpPr>
            <a:spLocks noGrp="1"/>
          </p:cNvSpPr>
          <p:nvPr>
            <p:ph type="title"/>
          </p:nvPr>
        </p:nvSpPr>
        <p:spPr/>
        <p:txBody>
          <a:bodyPr/>
          <a:lstStyle/>
          <a:p>
            <a:r>
              <a:rPr lang="es-ES" smtClean="0"/>
              <a:t>Haga clic para modificar el estilo de título del patrón</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s-ES" smtClean="0"/>
              <a:t>Haga clic para modificar el estilo de texto del patrón</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1B65A21B-2271-496B-AB0C-EA8041344A08}" type="slidenum">
              <a:rPr lang="es-MX" smtClean="0"/>
              <a:t>‹Nº›</a:t>
            </a:fld>
            <a:endParaRPr lang="es-MX" dirty="0"/>
          </a:p>
        </p:txBody>
      </p:sp>
      <p:sp>
        <p:nvSpPr>
          <p:cNvPr id="10" name="Title 9"/>
          <p:cNvSpPr>
            <a:spLocks noGrp="1"/>
          </p:cNvSpPr>
          <p:nvPr>
            <p:ph type="title"/>
          </p:nvPr>
        </p:nvSpPr>
        <p:spPr/>
        <p:txBody>
          <a:body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1B65A21B-2271-496B-AB0C-EA8041344A08}" type="slidenum">
              <a:rPr lang="es-MX" smtClean="0"/>
              <a:t>‹Nº›</a:t>
            </a:fld>
            <a:endParaRPr lang="es-MX"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1B65A21B-2271-496B-AB0C-EA8041344A08}" type="slidenum">
              <a:rPr lang="es-MX" smtClean="0"/>
              <a:t>‹Nº›</a:t>
            </a:fld>
            <a:endParaRPr lang="es-MX"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1B65A21B-2271-496B-AB0C-EA8041344A08}" type="slidenum">
              <a:rPr lang="es-MX" smtClean="0"/>
              <a:t>‹Nº›</a:t>
            </a:fld>
            <a:endParaRPr lang="es-MX"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48BFCC9-C72C-4304-835E-B84C4FDFE036}" type="datetimeFigureOut">
              <a:rPr lang="es-MX" smtClean="0"/>
              <a:t>21/04/2013</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1B65A21B-2271-496B-AB0C-EA8041344A08}" type="slidenum">
              <a:rPr lang="es-MX" smtClean="0"/>
              <a:t>‹Nº›</a:t>
            </a:fld>
            <a:endParaRPr lang="es-MX"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s-ES" smtClean="0"/>
              <a:t>Haga clic para modificar el estilo de título del patrón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748BFCC9-C72C-4304-835E-B84C4FDFE036}" type="datetimeFigureOut">
              <a:rPr lang="es-MX" smtClean="0"/>
              <a:t>21/04/2013</a:t>
            </a:fld>
            <a:endParaRPr lang="es-MX"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MX"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B65A21B-2271-496B-AB0C-EA8041344A08}" type="slidenum">
              <a:rPr lang="es-MX" smtClean="0"/>
              <a:t>‹Nº›</a:t>
            </a:fld>
            <a:endParaRPr lang="es-MX"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url?sa=i&amp;rct=j&amp;q=grupo+de+docentes&amp;source=images&amp;cd=&amp;cad=rja&amp;docid=as3DdmWxM0T-TM&amp;tbnid=EOeu7hFSi60l9M:&amp;ved=0CAUQjRw&amp;url=http://industrial.univalle.edu.co/profesores.html&amp;ei=iAZuUfXQH4ng2QW2z4HoBg&amp;psig=AFQjCNEXd_niJY3HQxwdqhH2i6OWQ16Utw&amp;ust=1366251398635989" TargetMode="Externa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google.com.mx/url?sa=i&amp;rct=j&amp;q=PROFESORA&amp;source=images&amp;cd=&amp;cad=rja&amp;docid=M_qYzGQ5OeD37M&amp;tbnid=vUjrkZQPKQ3q2M:&amp;ved=0CAUQjRw&amp;url=http://www.taringa.net/posts/imagenes/13718765/El-Arte-de-Aprender-a-Vivir.html&amp;ei=FxZuUbCqK9P82gXBh4GYBw&amp;bvm=bv.45368065,d.b2I&amp;psig=AFQjCNE8gUOIwMuD28g4GELN1o99lqk5bQ&amp;ust=1366255434639521"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url?sa=i&amp;rct=j&amp;q=grupo+de+docentes&amp;source=images&amp;cd=&amp;cad=rja&amp;docid=q7fZZqz7cvit0M&amp;tbnid=347o8cwCb2CVHM:&amp;ved=0CAUQjRw&amp;url=http://juanisaza.blogspot.com/2011_12_01_archive.html&amp;ei=qwtuUY6pGpDg2wXg8oHIDA&amp;psig=AFQjCNEXd_niJY3HQxwdqhH2i6OWQ16Utw&amp;ust=1366251398635989" TargetMode="Externa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com/url?sa=i&amp;rct=j&amp;q=profesor&amp;source=images&amp;cd=&amp;cad=rja&amp;docid=Yt4ipgSRb9QqPM&amp;tbnid=1rqIFKt5PFfIgM:&amp;ved=0CAUQjRw&amp;url=http%3A%2F%2Fedukasi.kompasiana.com%2F2010%2F09%2F28%2Fpengumuman-profesor-itu-bukan-gelar-271886.html&amp;ei=9WR0UayPHeTj2AW2loGACA&amp;bvm=bv.45512109,d.b2I&amp;psig=AFQjCNFbC4an_fLVsr9_M3rvnZbLZmkijQ&amp;ust=1366668905270793"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google.com.mx/url?sa=i&amp;rct=j&amp;q=librerias+gandhi&amp;source=images&amp;cd=&amp;docid=V4OhK4okzX-w8M&amp;tbnid=Wsqgw3z7WHzfjM:&amp;ved=0CAUQjRw&amp;url=http://antidepresivo.net/2011/10/12/imagenes-la-publicidad-de-librerias-gandhi/&amp;ei=uRduUeHJH8j-2QXVq4Fo&amp;bvm=bv.45368065,d.b2I&amp;psig=AFQjCNFpZcQQuQpGUrUd03Zp0PANi1V5pA&amp;ust=1366255858197315"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gabrielcatalano.com/2012/04/09/"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hyperlink" Target="http://www.google.com.mx/url?sa=i&amp;rct=j&amp;q=COLABORATIVO&amp;source=images&amp;cd=&amp;cad=rja&amp;docid=kzYn-e1X2b-BJM&amp;tbnid=bolMhqq63KRVEM:&amp;ved=0CAUQjRw&amp;url=http://www.innobasque.com/home.aspx?tabid=20&amp;idNoticia=648&amp;mostrar=P&amp;ei=8BJuUbXgDIHi2gXa-IGYCw&amp;psig=AFQjCNHHQ0Yb6jGdhIylwfcLjYQg3X1b0A&amp;ust=1366254097821822" TargetMode="Externa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hyperlink" Target="http://www.google.com.mx/url?sa=i&amp;rct=j&amp;q=ESPIRAL%20INTROSPECTIVO.&amp;source=images&amp;cd=&amp;cad=rja&amp;docid=xZHh9jtM3PPC2M&amp;tbnid=RGs1ZkJ3bsJcuM:&amp;ved=0CAUQjRw&amp;url=http://escueladeastrologiatranspersonal.wordpress.com/novedades/page/2/&amp;ei=MxBuUaWoHsae2gWlsYEw&amp;bvm=bv.45368065,d.b2I&amp;psig=AFQjCNEf70O2a2vhJTy6s-ToUe4NewX1kw&amp;ust=1366253950007252"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google.com.mx/url?sa=i&amp;rct=j&amp;q=COMUNIDADES+AUTOCRITICAS&amp;source=images&amp;cd=&amp;cad=rja&amp;docid=TEsswMQklSAwjM&amp;tbnid=6NtlquM7YmcNLM:&amp;ved=0CAUQjRw&amp;url=http://creciendoenlaentrega.blogspot.com/2011/06/patrones-de-autocritica-autonomia-y.html&amp;ei=bBRuUbnBCafF2AWYnIHYDg&amp;bvm=bv.45368065,d.b2I&amp;psig=AFQjCNHw8f0LBk-evNSEaOl5u4WDyFJ-Ow&amp;ust=1366254839461528" TargetMode="External"/><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hyperlink" Target="http://www.google.com.mx/url?sa=i&amp;rct=j&amp;q=COMUNIDADES+AUTOCRITICAS&amp;source=images&amp;cd=&amp;cad=rja&amp;docid=7CrHKLLLAR2Z1M&amp;tbnid=vg_2Hzy0XuErRM:&amp;ved=0CAUQjRw&amp;url=http://www.launiondigital.com.ar/noticias/49651-autocritica-minera&amp;ei=lhNuUZy2BanB2QW3jICIDg&amp;bvm=bv.45368065,d.b2I&amp;psig=AFQjCNHw8f0LBk-evNSEaOl5u4WDyFJ-Ow&amp;ust=1366254839461528"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http://industrial.univalle.edu.co/imagenes/profesores2.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809211" y="1891470"/>
            <a:ext cx="5612130" cy="3507105"/>
          </a:xfrm>
          <a:prstGeom prst="rect">
            <a:avLst/>
          </a:prstGeom>
          <a:noFill/>
          <a:ln>
            <a:noFill/>
          </a:ln>
        </p:spPr>
      </p:pic>
      <p:sp>
        <p:nvSpPr>
          <p:cNvPr id="3" name="2 Rectángulo"/>
          <p:cNvSpPr/>
          <p:nvPr/>
        </p:nvSpPr>
        <p:spPr>
          <a:xfrm>
            <a:off x="1549911" y="1052736"/>
            <a:ext cx="6192688" cy="2592287"/>
          </a:xfrm>
          <a:prstGeom prst="rect">
            <a:avLst/>
          </a:prstGeom>
          <a:noFill/>
        </p:spPr>
        <p:txBody>
          <a:bodyPr wrap="none" lIns="91440" tIns="45720" rIns="91440" bIns="45720">
            <a:prstTxWarp prst="textArchUp">
              <a:avLst/>
            </a:prstTxWarp>
            <a:spAutoFit/>
            <a:scene3d>
              <a:camera prst="obliqueBottomLef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s-ES" sz="9600" b="1" dirty="0" smtClean="0">
                <a:ln w="900" cmpd="sng">
                  <a:solidFill>
                    <a:schemeClr val="accent1">
                      <a:satMod val="190000"/>
                      <a:alpha val="55000"/>
                    </a:schemeClr>
                  </a:solidFill>
                  <a:prstDash val="solid"/>
                </a:ln>
                <a:solidFill>
                  <a:schemeClr val="accent3"/>
                </a:solidFill>
                <a:effectLst>
                  <a:outerShdw blurRad="50800" dist="38100" dir="2700000" algn="tl" rotWithShape="0">
                    <a:prstClr val="black">
                      <a:alpha val="40000"/>
                    </a:prstClr>
                  </a:outerShdw>
                </a:effectLst>
              </a:rPr>
              <a:t>CREACIÓN</a:t>
            </a:r>
            <a:r>
              <a:rPr lang="es-E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endParaRPr lang="es-E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4 Rectángulo"/>
          <p:cNvSpPr/>
          <p:nvPr/>
        </p:nvSpPr>
        <p:spPr>
          <a:xfrm>
            <a:off x="683568" y="5398575"/>
            <a:ext cx="7704856" cy="646331"/>
          </a:xfrm>
          <a:prstGeom prst="rect">
            <a:avLst/>
          </a:prstGeom>
        </p:spPr>
        <p:txBody>
          <a:bodyPr wrap="square">
            <a:spAutoFit/>
          </a:bodyPr>
          <a:lstStyle/>
          <a:p>
            <a:pPr algn="ctr"/>
            <a:r>
              <a:rPr lang="es-MX" b="1" dirty="0"/>
              <a:t>METODOLOGÍA DE TRABAJO DEL MOVIMIENTO PEDAGÓGICO DE ACCIÓN POPULAR</a:t>
            </a:r>
            <a:endParaRPr lang="es-MX" dirty="0"/>
          </a:p>
        </p:txBody>
      </p:sp>
      <p:sp>
        <p:nvSpPr>
          <p:cNvPr id="6" name="5 Rectángulo"/>
          <p:cNvSpPr/>
          <p:nvPr/>
        </p:nvSpPr>
        <p:spPr>
          <a:xfrm rot="16200000">
            <a:off x="-2207993" y="3142002"/>
            <a:ext cx="5411961" cy="369332"/>
          </a:xfrm>
          <a:prstGeom prst="rect">
            <a:avLst/>
          </a:prstGeom>
        </p:spPr>
        <p:txBody>
          <a:bodyPr wrap="square">
            <a:spAutoFit/>
          </a:bodyPr>
          <a:lstStyle/>
          <a:p>
            <a:r>
              <a:rPr lang="es-MX" dirty="0" smtClean="0"/>
              <a:t>   </a:t>
            </a:r>
            <a:r>
              <a:rPr lang="es-MX" sz="1000" dirty="0" smtClean="0"/>
              <a:t>$ 50.00               TLAXCALA,TLAX.                                  AÑO 53 NUMERO 4       </a:t>
            </a:r>
            <a:endParaRPr lang="es-MX" sz="1000" dirty="0"/>
          </a:p>
        </p:txBody>
      </p:sp>
    </p:spTree>
    <p:extLst>
      <p:ext uri="{BB962C8B-B14F-4D97-AF65-F5344CB8AC3E}">
        <p14:creationId xmlns:p14="http://schemas.microsoft.com/office/powerpoint/2010/main" val="271940930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827584" y="404664"/>
            <a:ext cx="7416824" cy="1200329"/>
          </a:xfrm>
          <a:prstGeom prst="rect">
            <a:avLst/>
          </a:prstGeom>
        </p:spPr>
        <p:txBody>
          <a:bodyPr wrap="square">
            <a:spAutoFit/>
          </a:bodyPr>
          <a:lstStyle/>
          <a:p>
            <a:pPr algn="ctr"/>
            <a:r>
              <a:rPr lang="es-MX" dirty="0"/>
              <a:t> </a:t>
            </a:r>
          </a:p>
          <a:p>
            <a:pPr algn="ctr">
              <a:lnSpc>
                <a:spcPct val="150000"/>
              </a:lnSpc>
            </a:pPr>
            <a:r>
              <a:rPr lang="es-MX" b="1" dirty="0"/>
              <a:t>LA </a:t>
            </a:r>
            <a:r>
              <a:rPr lang="es-MX" b="1" dirty="0" smtClean="0"/>
              <a:t>INTERVENCIÓN </a:t>
            </a:r>
            <a:r>
              <a:rPr lang="es-MX" b="1" dirty="0"/>
              <a:t>CON LOS COLECTIVOS PEDAGOGICOS DE </a:t>
            </a:r>
            <a:r>
              <a:rPr lang="es-MX" b="1" dirty="0" smtClean="0"/>
              <a:t>ACCIÓN </a:t>
            </a:r>
            <a:r>
              <a:rPr lang="es-MX" b="1" dirty="0"/>
              <a:t>POPULAR SE PLANEO A TRAVES DE CINCO FASES:</a:t>
            </a:r>
          </a:p>
        </p:txBody>
      </p:sp>
      <p:graphicFrame>
        <p:nvGraphicFramePr>
          <p:cNvPr id="3" name="2 Diagrama"/>
          <p:cNvGraphicFramePr/>
          <p:nvPr>
            <p:extLst>
              <p:ext uri="{D42A27DB-BD31-4B8C-83A1-F6EECF244321}">
                <p14:modId xmlns:p14="http://schemas.microsoft.com/office/powerpoint/2010/main" val="549069645"/>
              </p:ext>
            </p:extLst>
          </p:nvPr>
        </p:nvGraphicFramePr>
        <p:xfrm>
          <a:off x="1907704" y="1672131"/>
          <a:ext cx="5472608" cy="48451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90912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4355976" y="476672"/>
            <a:ext cx="4230216" cy="5770811"/>
          </a:xfrm>
          <a:prstGeom prst="rect">
            <a:avLst/>
          </a:prstGeom>
        </p:spPr>
        <p:txBody>
          <a:bodyPr wrap="square">
            <a:spAutoFit/>
          </a:bodyPr>
          <a:lstStyle/>
          <a:p>
            <a:r>
              <a:rPr lang="es-MX" dirty="0"/>
              <a:t> </a:t>
            </a:r>
          </a:p>
          <a:p>
            <a:pPr algn="just">
              <a:lnSpc>
                <a:spcPct val="150000"/>
              </a:lnSpc>
            </a:pPr>
            <a:r>
              <a:rPr lang="es-MX" dirty="0" smtClean="0"/>
              <a:t>LA </a:t>
            </a:r>
            <a:r>
              <a:rPr lang="es-MX" dirty="0"/>
              <a:t>INVESTIGACION ACCION </a:t>
            </a:r>
            <a:r>
              <a:rPr lang="es-MX" dirty="0" smtClean="0"/>
              <a:t>TRATA A </a:t>
            </a:r>
            <a:r>
              <a:rPr lang="es-MX" dirty="0"/>
              <a:t>LA REALIDAD COMO UN TODO, PARTIENDO DEL ENFOQUE CUALITATIVO BASADO EN LO HUMANISTICO PARA COMPRENDER TODO SU ENTORNO.</a:t>
            </a:r>
          </a:p>
          <a:p>
            <a:pPr algn="just">
              <a:lnSpc>
                <a:spcPct val="150000"/>
              </a:lnSpc>
            </a:pPr>
            <a:r>
              <a:rPr lang="es-MX" dirty="0"/>
              <a:t>EN ESTE PROCESO SE DEBE REALIZAR UNA INTROSPECCION DESDE LA VISION DE NUESTRA PRACTICA DOCENTE Y EXPERIENCIAS QUE NOS LLEVEN A CREAR ESTRATEGIAS DE ACCION QUE CONLLEVEN A DESAFIAR LOS PROBLEMAS O SITUACIONES DENTRO DE CUALQUIER CONTEXTO.</a:t>
            </a:r>
          </a:p>
        </p:txBody>
      </p:sp>
      <p:pic>
        <p:nvPicPr>
          <p:cNvPr id="6146" name="Picture 2" descr="http://dibujos.net/images/painted2/201052/9e87f0a2991ba8e0a6a63f721c802e85.pn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9764"/>
          <a:stretch/>
        </p:blipFill>
        <p:spPr bwMode="auto">
          <a:xfrm>
            <a:off x="827584" y="1490414"/>
            <a:ext cx="2823152" cy="3743325"/>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p:cNvSpPr/>
          <p:nvPr/>
        </p:nvSpPr>
        <p:spPr>
          <a:xfrm>
            <a:off x="1090355" y="5517232"/>
            <a:ext cx="2560381" cy="507831"/>
          </a:xfrm>
          <a:prstGeom prst="rect">
            <a:avLst/>
          </a:prstGeom>
        </p:spPr>
        <p:txBody>
          <a:bodyPr wrap="none">
            <a:spAutoFit/>
          </a:bodyPr>
          <a:lstStyle/>
          <a:p>
            <a:pPr>
              <a:lnSpc>
                <a:spcPct val="150000"/>
              </a:lnSpc>
            </a:pPr>
            <a:r>
              <a:rPr lang="es-MX" dirty="0" smtClean="0"/>
              <a:t>DRA. VIRGINIA  DELORS</a:t>
            </a:r>
            <a:endParaRPr lang="es-MX" dirty="0"/>
          </a:p>
        </p:txBody>
      </p:sp>
      <p:sp>
        <p:nvSpPr>
          <p:cNvPr id="4" name="3 Rectángulo"/>
          <p:cNvSpPr/>
          <p:nvPr/>
        </p:nvSpPr>
        <p:spPr>
          <a:xfrm>
            <a:off x="1182392" y="476672"/>
            <a:ext cx="2376305" cy="369332"/>
          </a:xfrm>
          <a:prstGeom prst="rect">
            <a:avLst/>
          </a:prstGeom>
        </p:spPr>
        <p:txBody>
          <a:bodyPr wrap="square">
            <a:spAutoFit/>
          </a:bodyPr>
          <a:lstStyle/>
          <a:p>
            <a:pPr algn="ctr"/>
            <a:r>
              <a:rPr lang="es-MX" dirty="0" smtClean="0"/>
              <a:t>E D I T O R I A L</a:t>
            </a:r>
            <a:endParaRPr lang="es-MX" dirty="0"/>
          </a:p>
        </p:txBody>
      </p:sp>
    </p:spTree>
    <p:extLst>
      <p:ext uri="{BB962C8B-B14F-4D97-AF65-F5344CB8AC3E}">
        <p14:creationId xmlns:p14="http://schemas.microsoft.com/office/powerpoint/2010/main" val="25340460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half" idx="2"/>
          </p:nvPr>
        </p:nvSpPr>
        <p:spPr>
          <a:xfrm>
            <a:off x="877886" y="908720"/>
            <a:ext cx="3910138" cy="2376264"/>
          </a:xfrm>
        </p:spPr>
        <p:txBody>
          <a:bodyPr>
            <a:noAutofit/>
          </a:bodyPr>
          <a:lstStyle/>
          <a:p>
            <a:pPr marL="0" indent="0" algn="just">
              <a:lnSpc>
                <a:spcPct val="170000"/>
              </a:lnSpc>
              <a:buNone/>
            </a:pPr>
            <a:r>
              <a:rPr lang="es-MX" sz="1200" dirty="0" smtClean="0">
                <a:solidFill>
                  <a:schemeClr val="tx1"/>
                </a:solidFill>
                <a:latin typeface="Arial" pitchFamily="34" charset="0"/>
                <a:cs typeface="Arial" pitchFamily="34" charset="0"/>
              </a:rPr>
              <a:t>En el mes de julio de 2010, un grupo de docentes conformamos el Movimiento Pedagógico de Acción Popular A.C, con el objetivo de crear un red de educadores comprometidos con la educación publica, que fortalezcan la conciencia pedagógica critica y que sean capaces de implementar acciones innovadoras, además de contribuir de manera significativa en el desarrollo y empoderamiento de nuestras comunidades.</a:t>
            </a:r>
            <a:endParaRPr lang="es-MX" sz="1200" dirty="0">
              <a:solidFill>
                <a:schemeClr val="tx1"/>
              </a:solidFill>
              <a:latin typeface="Arial" pitchFamily="34" charset="0"/>
              <a:cs typeface="Arial" pitchFamily="34" charset="0"/>
            </a:endParaRPr>
          </a:p>
        </p:txBody>
      </p:sp>
      <p:sp>
        <p:nvSpPr>
          <p:cNvPr id="4" name="3 Título"/>
          <p:cNvSpPr>
            <a:spLocks noGrp="1"/>
          </p:cNvSpPr>
          <p:nvPr>
            <p:ph type="title"/>
          </p:nvPr>
        </p:nvSpPr>
        <p:spPr>
          <a:xfrm>
            <a:off x="899592" y="5013176"/>
            <a:ext cx="3700716" cy="2158961"/>
          </a:xfrm>
        </p:spPr>
        <p:txBody>
          <a:bodyPr/>
          <a:lstStyle/>
          <a:p>
            <a:pPr marL="0" indent="0" algn="just">
              <a:lnSpc>
                <a:spcPct val="150000"/>
              </a:lnSpc>
              <a:buNone/>
            </a:pPr>
            <a:r>
              <a:rPr lang="es-MX" sz="1100" b="0" dirty="0" smtClean="0">
                <a:latin typeface="Arial" pitchFamily="34" charset="0"/>
                <a:cs typeface="Arial" pitchFamily="34" charset="0"/>
              </a:rPr>
              <a:t/>
            </a:r>
            <a:br>
              <a:rPr lang="es-MX" sz="1100" b="0" dirty="0" smtClean="0">
                <a:latin typeface="Arial" pitchFamily="34" charset="0"/>
                <a:cs typeface="Arial" pitchFamily="34" charset="0"/>
              </a:rPr>
            </a:br>
            <a:r>
              <a:rPr lang="es-MX" sz="1100" b="0" dirty="0">
                <a:latin typeface="Arial" pitchFamily="34" charset="0"/>
                <a:cs typeface="Arial" pitchFamily="34" charset="0"/>
              </a:rPr>
              <a:t/>
            </a:r>
            <a:br>
              <a:rPr lang="es-MX" sz="1100" b="0" dirty="0">
                <a:latin typeface="Arial" pitchFamily="34" charset="0"/>
                <a:cs typeface="Arial" pitchFamily="34" charset="0"/>
              </a:rPr>
            </a:br>
            <a:r>
              <a:rPr lang="es-MX" sz="1100" b="0" dirty="0" smtClean="0">
                <a:latin typeface="Arial" pitchFamily="34" charset="0"/>
                <a:cs typeface="Arial" pitchFamily="34" charset="0"/>
              </a:rPr>
              <a:t/>
            </a:r>
            <a:br>
              <a:rPr lang="es-MX" sz="1100" b="0" dirty="0" smtClean="0">
                <a:latin typeface="Arial" pitchFamily="34" charset="0"/>
                <a:cs typeface="Arial" pitchFamily="34" charset="0"/>
              </a:rPr>
            </a:br>
            <a:r>
              <a:rPr lang="es-MX" sz="1100" b="0" dirty="0">
                <a:latin typeface="Arial" pitchFamily="34" charset="0"/>
                <a:cs typeface="Arial" pitchFamily="34" charset="0"/>
              </a:rPr>
              <a:t/>
            </a:r>
            <a:br>
              <a:rPr lang="es-MX" sz="1100" b="0" dirty="0">
                <a:latin typeface="Arial" pitchFamily="34" charset="0"/>
                <a:cs typeface="Arial" pitchFamily="34" charset="0"/>
              </a:rPr>
            </a:br>
            <a:r>
              <a:rPr lang="es-MX" sz="1100" b="0" dirty="0" smtClean="0">
                <a:latin typeface="Arial" pitchFamily="34" charset="0"/>
                <a:cs typeface="Arial" pitchFamily="34" charset="0"/>
              </a:rPr>
              <a:t/>
            </a:r>
            <a:br>
              <a:rPr lang="es-MX" sz="1100" b="0" dirty="0" smtClean="0">
                <a:latin typeface="Arial" pitchFamily="34" charset="0"/>
                <a:cs typeface="Arial" pitchFamily="34" charset="0"/>
              </a:rPr>
            </a:br>
            <a:r>
              <a:rPr lang="es-MX" sz="1200" b="0" dirty="0" smtClean="0">
                <a:solidFill>
                  <a:schemeClr val="tx1"/>
                </a:solidFill>
                <a:latin typeface="Arial" pitchFamily="34" charset="0"/>
                <a:cs typeface="Arial" pitchFamily="34" charset="0"/>
              </a:rPr>
              <a:t>Conscientes de que en la actualidad los profesionales de la educación juegan un papel importante en la mejora de la calidad de la educación, es necesario que los docentes asuman una nueva función a la par de su propia practica profesional y que es la de docente investigador; en ese sentido la imagen de docente investigador es considerada como una herramienta de transformación de la practica educativa.</a:t>
            </a:r>
            <a:r>
              <a:rPr lang="es-MX" sz="1200" dirty="0" smtClean="0">
                <a:solidFill>
                  <a:schemeClr val="tx1"/>
                </a:solidFill>
                <a:latin typeface="Arial" pitchFamily="34" charset="0"/>
                <a:cs typeface="Arial" pitchFamily="34" charset="0"/>
              </a:rPr>
              <a:t/>
            </a:r>
            <a:br>
              <a:rPr lang="es-MX" sz="1200" dirty="0" smtClean="0">
                <a:solidFill>
                  <a:schemeClr val="tx1"/>
                </a:solidFill>
                <a:latin typeface="Arial" pitchFamily="34" charset="0"/>
                <a:cs typeface="Arial" pitchFamily="34" charset="0"/>
              </a:rPr>
            </a:br>
            <a:r>
              <a:rPr lang="es-MX" sz="1200" dirty="0">
                <a:solidFill>
                  <a:schemeClr val="tx1"/>
                </a:solidFill>
                <a:latin typeface="Arial" pitchFamily="34" charset="0"/>
                <a:cs typeface="Arial" pitchFamily="34" charset="0"/>
              </a:rPr>
              <a:t/>
            </a:r>
            <a:br>
              <a:rPr lang="es-MX" sz="1200" dirty="0">
                <a:solidFill>
                  <a:schemeClr val="tx1"/>
                </a:solidFill>
                <a:latin typeface="Arial" pitchFamily="34" charset="0"/>
                <a:cs typeface="Arial" pitchFamily="34" charset="0"/>
              </a:rPr>
            </a:br>
            <a:r>
              <a:rPr lang="es-MX" sz="1200" dirty="0" smtClean="0">
                <a:solidFill>
                  <a:schemeClr val="tx1"/>
                </a:solidFill>
                <a:latin typeface="Arial" pitchFamily="34" charset="0"/>
                <a:cs typeface="Arial" pitchFamily="34" charset="0"/>
              </a:rPr>
              <a:t/>
            </a:r>
            <a:br>
              <a:rPr lang="es-MX" sz="1200" dirty="0" smtClean="0">
                <a:solidFill>
                  <a:schemeClr val="tx1"/>
                </a:solidFill>
                <a:latin typeface="Arial" pitchFamily="34" charset="0"/>
                <a:cs typeface="Arial" pitchFamily="34" charset="0"/>
              </a:rPr>
            </a:br>
            <a:r>
              <a:rPr lang="es-MX" sz="1200" dirty="0"/>
              <a:t/>
            </a:r>
            <a:br>
              <a:rPr lang="es-MX" sz="1200" dirty="0"/>
            </a:br>
            <a:endParaRPr lang="es-MX" sz="1200" dirty="0"/>
          </a:p>
        </p:txBody>
      </p:sp>
      <p:pic>
        <p:nvPicPr>
          <p:cNvPr id="5" name="Picture 2" descr="http://1.bp.blogspot.com/-XK3hhR8oWxI/TvFdwWMugPI/AAAAAAAAAes/y7rXsu1jPFk/s1600/FocusGroup_1.jpe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050034"/>
            <a:ext cx="2736304" cy="3027038"/>
          </a:xfrm>
          <a:prstGeom prst="rect">
            <a:avLst/>
          </a:prstGeom>
          <a:noFill/>
          <a:extLst>
            <a:ext uri="{909E8E84-426E-40DD-AFC4-6F175D3DCCD1}">
              <a14:hiddenFill xmlns:a14="http://schemas.microsoft.com/office/drawing/2010/main">
                <a:solidFill>
                  <a:srgbClr val="FFFFFF"/>
                </a:solidFill>
              </a14:hiddenFill>
            </a:ext>
          </a:extLst>
        </p:spPr>
      </p:pic>
      <p:sp>
        <p:nvSpPr>
          <p:cNvPr id="6" name="5 CuadroTexto"/>
          <p:cNvSpPr txBox="1"/>
          <p:nvPr/>
        </p:nvSpPr>
        <p:spPr>
          <a:xfrm>
            <a:off x="4888102" y="4332134"/>
            <a:ext cx="3860362" cy="369332"/>
          </a:xfrm>
          <a:prstGeom prst="rect">
            <a:avLst/>
          </a:prstGeom>
          <a:noFill/>
        </p:spPr>
        <p:txBody>
          <a:bodyPr wrap="square" rtlCol="0">
            <a:spAutoFit/>
          </a:bodyPr>
          <a:lstStyle/>
          <a:p>
            <a:endParaRPr lang="es-MX" dirty="0"/>
          </a:p>
        </p:txBody>
      </p:sp>
      <p:sp>
        <p:nvSpPr>
          <p:cNvPr id="7" name="6 CuadroTexto"/>
          <p:cNvSpPr txBox="1"/>
          <p:nvPr/>
        </p:nvSpPr>
        <p:spPr>
          <a:xfrm>
            <a:off x="5018083" y="4313941"/>
            <a:ext cx="3816424" cy="1754326"/>
          </a:xfrm>
          <a:prstGeom prst="rect">
            <a:avLst/>
          </a:prstGeom>
          <a:noFill/>
        </p:spPr>
        <p:txBody>
          <a:bodyPr wrap="square" rtlCol="0">
            <a:spAutoFit/>
          </a:bodyPr>
          <a:lstStyle/>
          <a:p>
            <a:pPr algn="just">
              <a:lnSpc>
                <a:spcPct val="150000"/>
              </a:lnSpc>
            </a:pPr>
            <a:r>
              <a:rPr lang="es-MX" sz="1200" dirty="0" smtClean="0">
                <a:latin typeface="Arial" pitchFamily="34" charset="0"/>
                <a:cs typeface="Arial" pitchFamily="34" charset="0"/>
              </a:rPr>
              <a:t>Es necesario que las practicas docentes cambien, y para que estas cambien se precisa un profesor capaz de reflexionar, analizar e indagar su practica docente. En este sentido la enseñanza como investigación, se constituye en una modalidad pedagógica de innovación y cambio </a:t>
            </a:r>
            <a:endParaRPr lang="es-MX" sz="1200" dirty="0">
              <a:latin typeface="Arial" pitchFamily="34" charset="0"/>
              <a:cs typeface="Arial" pitchFamily="34" charset="0"/>
            </a:endParaRPr>
          </a:p>
        </p:txBody>
      </p:sp>
      <p:sp>
        <p:nvSpPr>
          <p:cNvPr id="8" name="7 Rectángulo"/>
          <p:cNvSpPr/>
          <p:nvPr/>
        </p:nvSpPr>
        <p:spPr>
          <a:xfrm>
            <a:off x="5352078" y="404664"/>
            <a:ext cx="3180362" cy="369332"/>
          </a:xfrm>
          <a:prstGeom prst="rect">
            <a:avLst/>
          </a:prstGeom>
        </p:spPr>
        <p:txBody>
          <a:bodyPr wrap="square">
            <a:spAutoFit/>
          </a:bodyPr>
          <a:lstStyle/>
          <a:p>
            <a:pPr algn="ctr"/>
            <a:r>
              <a:rPr lang="es-MX" b="1" dirty="0" smtClean="0"/>
              <a:t>LA INVESTIGACIÓN ACCIÓN </a:t>
            </a:r>
            <a:endParaRPr lang="es-MX" dirty="0"/>
          </a:p>
        </p:txBody>
      </p:sp>
    </p:spTree>
    <p:extLst>
      <p:ext uri="{BB962C8B-B14F-4D97-AF65-F5344CB8AC3E}">
        <p14:creationId xmlns:p14="http://schemas.microsoft.com/office/powerpoint/2010/main" val="2447393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55576" y="1700808"/>
            <a:ext cx="3816424" cy="2585323"/>
          </a:xfrm>
          <a:prstGeom prst="rect">
            <a:avLst/>
          </a:prstGeom>
          <a:noFill/>
        </p:spPr>
        <p:txBody>
          <a:bodyPr wrap="square" rtlCol="0">
            <a:spAutoFit/>
          </a:bodyPr>
          <a:lstStyle/>
          <a:p>
            <a:pPr algn="just">
              <a:lnSpc>
                <a:spcPct val="150000"/>
              </a:lnSpc>
            </a:pPr>
            <a:r>
              <a:rPr lang="es-MX" sz="1200" dirty="0" smtClean="0">
                <a:latin typeface="Arial" pitchFamily="34" charset="0"/>
                <a:cs typeface="Arial" pitchFamily="34" charset="0"/>
              </a:rPr>
              <a:t>La investigación acción se inserta dentro del paradigma cualitativo, el cual se caracteriza por sustentarse en el humanismo para conocer y comprender la realidad histórica social, concibiendo el mundo social como un entramado holístico, dinámico y dialectico, estudia la realidad en sus contextos naturales, además interpreta y valora las situaciones desde la perspectiva de quienes coparticipan en ellas. </a:t>
            </a:r>
            <a:endParaRPr lang="es-MX" sz="1200" dirty="0">
              <a:latin typeface="Arial" pitchFamily="34" charset="0"/>
              <a:cs typeface="Arial" pitchFamily="34" charset="0"/>
            </a:endParaRPr>
          </a:p>
        </p:txBody>
      </p:sp>
      <p:sp>
        <p:nvSpPr>
          <p:cNvPr id="3" name="2 CuadroTexto"/>
          <p:cNvSpPr txBox="1"/>
          <p:nvPr/>
        </p:nvSpPr>
        <p:spPr>
          <a:xfrm>
            <a:off x="1691680" y="548680"/>
            <a:ext cx="6192688" cy="872483"/>
          </a:xfrm>
          <a:prstGeom prst="rect">
            <a:avLst/>
          </a:prstGeom>
          <a:noFill/>
        </p:spPr>
        <p:txBody>
          <a:bodyPr wrap="square" rtlCol="0">
            <a:spAutoFit/>
          </a:bodyPr>
          <a:lstStyle/>
          <a:p>
            <a:pPr algn="ctr">
              <a:lnSpc>
                <a:spcPct val="150000"/>
              </a:lnSpc>
            </a:pPr>
            <a:r>
              <a:rPr lang="es-MX" b="1" dirty="0" smtClean="0"/>
              <a:t>¿POR QUÉ LA METODOLOGIA DE LA INVESTIGACIÓN ACCIÓN?</a:t>
            </a:r>
            <a:endParaRPr lang="es-MX" b="1" dirty="0"/>
          </a:p>
        </p:txBody>
      </p:sp>
      <p:sp>
        <p:nvSpPr>
          <p:cNvPr id="4" name="3 CuadroTexto"/>
          <p:cNvSpPr txBox="1"/>
          <p:nvPr/>
        </p:nvSpPr>
        <p:spPr>
          <a:xfrm>
            <a:off x="948292" y="4548692"/>
            <a:ext cx="7512140" cy="1200329"/>
          </a:xfrm>
          <a:prstGeom prst="rect">
            <a:avLst/>
          </a:prstGeom>
          <a:noFill/>
        </p:spPr>
        <p:txBody>
          <a:bodyPr wrap="square" rtlCol="0">
            <a:spAutoFit/>
          </a:bodyPr>
          <a:lstStyle/>
          <a:p>
            <a:pPr algn="just">
              <a:lnSpc>
                <a:spcPct val="150000"/>
              </a:lnSpc>
            </a:pPr>
            <a:r>
              <a:rPr lang="es-MX" sz="1200" dirty="0" smtClean="0">
                <a:latin typeface="Arial" pitchFamily="34" charset="0"/>
                <a:cs typeface="Arial" pitchFamily="34" charset="0"/>
              </a:rPr>
              <a:t>Desde la perspectiva de la reflexión es la acción, la practica educativa se ve como una actividad reflexiva, que requiere de una actuación diferente a la hora de afrontar y resolver los problemas educativos; el docente que reflexiona en la acción, construye nuevas estrategias de acción, nuevas formas de búsqueda, nuevas teorías y categorías de comprensión para afrontar y definir situaciones problemáticas.</a:t>
            </a:r>
            <a:endParaRPr lang="es-MX" sz="1200" dirty="0">
              <a:latin typeface="Arial" pitchFamily="34" charset="0"/>
              <a:cs typeface="Arial" pitchFamily="34" charset="0"/>
            </a:endParaRPr>
          </a:p>
        </p:txBody>
      </p:sp>
      <p:pic>
        <p:nvPicPr>
          <p:cNvPr id="1026" name="Picture 2" descr="http://t0.gstatic.com/images?q=tbn:ANd9GcTdOw0TWaq4IH-B1JlWFk-mb9Ma8fcf0hiWeAn8HauBLrVZ-VK_e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1580528"/>
            <a:ext cx="2664296" cy="27056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51372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7 Explosión 1"/>
          <p:cNvSpPr/>
          <p:nvPr/>
        </p:nvSpPr>
        <p:spPr>
          <a:xfrm rot="19854437">
            <a:off x="742439" y="555428"/>
            <a:ext cx="3236836" cy="3268701"/>
          </a:xfrm>
          <a:prstGeom prst="irregularSeal1">
            <a:avLst/>
          </a:prstGeom>
        </p:spPr>
        <p:style>
          <a:lnRef idx="0">
            <a:schemeClr val="accent4"/>
          </a:lnRef>
          <a:fillRef idx="3">
            <a:schemeClr val="accent4"/>
          </a:fillRef>
          <a:effectRef idx="3">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100" dirty="0">
                <a:effectLst/>
                <a:ea typeface="Calibri"/>
                <a:cs typeface="Times New Roman"/>
              </a:rPr>
              <a:t> </a:t>
            </a:r>
          </a:p>
          <a:p>
            <a:pPr algn="ctr">
              <a:lnSpc>
                <a:spcPct val="115000"/>
              </a:lnSpc>
              <a:spcAft>
                <a:spcPts val="1000"/>
              </a:spcAft>
            </a:pPr>
            <a:r>
              <a:rPr lang="es-MX" dirty="0">
                <a:effectLst/>
                <a:ea typeface="Calibri"/>
                <a:cs typeface="Times New Roman"/>
              </a:rPr>
              <a:t>DOCENTE INVESTIGADOR</a:t>
            </a:r>
          </a:p>
          <a:p>
            <a:pPr algn="ctr">
              <a:lnSpc>
                <a:spcPct val="115000"/>
              </a:lnSpc>
              <a:spcAft>
                <a:spcPts val="1000"/>
              </a:spcAft>
            </a:pPr>
            <a:r>
              <a:rPr lang="es-MX" sz="1100" dirty="0">
                <a:effectLst/>
                <a:ea typeface="Calibri"/>
                <a:cs typeface="Times New Roman"/>
              </a:rPr>
              <a:t> </a:t>
            </a:r>
          </a:p>
        </p:txBody>
      </p:sp>
      <p:sp>
        <p:nvSpPr>
          <p:cNvPr id="3" name="18 Explosión 1"/>
          <p:cNvSpPr/>
          <p:nvPr/>
        </p:nvSpPr>
        <p:spPr>
          <a:xfrm rot="919811">
            <a:off x="4972779" y="657943"/>
            <a:ext cx="3889046" cy="2517679"/>
          </a:xfrm>
          <a:prstGeom prst="irregularSeal1">
            <a:avLst/>
          </a:prstGeom>
        </p:spPr>
        <p:style>
          <a:lnRef idx="0">
            <a:schemeClr val="accent4"/>
          </a:lnRef>
          <a:fillRef idx="3">
            <a:schemeClr val="accent4"/>
          </a:fillRef>
          <a:effectRef idx="3">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endParaRPr lang="es-MX" sz="1400" dirty="0" smtClean="0">
              <a:effectLst/>
              <a:ea typeface="Calibri"/>
              <a:cs typeface="Times New Roman"/>
            </a:endParaRPr>
          </a:p>
          <a:p>
            <a:pPr algn="ctr">
              <a:lnSpc>
                <a:spcPct val="115000"/>
              </a:lnSpc>
              <a:spcAft>
                <a:spcPts val="1000"/>
              </a:spcAft>
            </a:pPr>
            <a:r>
              <a:rPr lang="es-MX" sz="1400" dirty="0" smtClean="0">
                <a:effectLst/>
                <a:ea typeface="Calibri"/>
                <a:cs typeface="Times New Roman"/>
              </a:rPr>
              <a:t>TRANSFORMACION EN LAS PRÁCTICAS EDUCATIVAS</a:t>
            </a:r>
          </a:p>
          <a:p>
            <a:pPr algn="ctr">
              <a:lnSpc>
                <a:spcPct val="115000"/>
              </a:lnSpc>
              <a:spcAft>
                <a:spcPts val="1000"/>
              </a:spcAft>
            </a:pPr>
            <a:r>
              <a:rPr lang="es-MX" sz="1100" dirty="0" smtClean="0">
                <a:effectLst/>
                <a:ea typeface="Calibri"/>
                <a:cs typeface="Times New Roman"/>
              </a:rPr>
              <a:t> </a:t>
            </a:r>
            <a:endParaRPr lang="es-MX" sz="1100" dirty="0">
              <a:effectLst/>
              <a:ea typeface="Calibri"/>
              <a:cs typeface="Times New Roman"/>
            </a:endParaRPr>
          </a:p>
        </p:txBody>
      </p:sp>
      <p:sp>
        <p:nvSpPr>
          <p:cNvPr id="5" name="4 Rectángulo"/>
          <p:cNvSpPr/>
          <p:nvPr/>
        </p:nvSpPr>
        <p:spPr>
          <a:xfrm>
            <a:off x="801800" y="4404844"/>
            <a:ext cx="7658631" cy="1754326"/>
          </a:xfrm>
          <a:prstGeom prst="rect">
            <a:avLst/>
          </a:prstGeom>
        </p:spPr>
        <p:txBody>
          <a:bodyPr wrap="square">
            <a:spAutoFit/>
          </a:bodyPr>
          <a:lstStyle/>
          <a:p>
            <a:pPr algn="ctr">
              <a:lnSpc>
                <a:spcPct val="150000"/>
              </a:lnSpc>
            </a:pPr>
            <a:r>
              <a:rPr lang="es-MX" b="1" dirty="0"/>
              <a:t>LA METODOLOGIA DE LA INVESTIGACION ACCION ES UN PROCESO COLEGIADO DE INDAGACION INTROSPECTIVA, EMPRENDIDO POR LOS COPARTICIPANTES EN SITUACIONES SOCIOEDUCATIVAS CON EL OBJETO DE COMPRENDERLAS Y MEJORARLAS Y/O TRANSFORMARLAS.</a:t>
            </a:r>
          </a:p>
        </p:txBody>
      </p:sp>
    </p:spTree>
    <p:extLst>
      <p:ext uri="{BB962C8B-B14F-4D97-AF65-F5344CB8AC3E}">
        <p14:creationId xmlns:p14="http://schemas.microsoft.com/office/powerpoint/2010/main" val="5743382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antidepresivo.net/wp-content/uploads/2011/10/gandhi/49.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7319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110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g.scoop.it/6nUR4uWnNEhaiooXzjveOzl72eJkfbmt4t8yenImKBXEejxNn4ZJNZ2ss5Ku7Cxt">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2276872"/>
            <a:ext cx="4315058" cy="4048869"/>
          </a:xfrm>
          <a:prstGeom prst="rect">
            <a:avLst/>
          </a:prstGeom>
          <a:noFill/>
          <a:extLst>
            <a:ext uri="{909E8E84-426E-40DD-AFC4-6F175D3DCCD1}">
              <a14:hiddenFill xmlns:a14="http://schemas.microsoft.com/office/drawing/2010/main">
                <a:solidFill>
                  <a:srgbClr val="FFFFFF"/>
                </a:solidFill>
              </a14:hiddenFill>
            </a:ext>
          </a:extLst>
        </p:spPr>
      </p:pic>
      <p:sp>
        <p:nvSpPr>
          <p:cNvPr id="3" name="20 Cinta hacia arriba"/>
          <p:cNvSpPr/>
          <p:nvPr/>
        </p:nvSpPr>
        <p:spPr>
          <a:xfrm>
            <a:off x="2329538" y="260648"/>
            <a:ext cx="4752528" cy="1656184"/>
          </a:xfrm>
          <a:prstGeom prst="ribbon2">
            <a:avLst/>
          </a:prstGeom>
        </p:spPr>
        <p:style>
          <a:lnRef idx="1">
            <a:schemeClr val="accent3"/>
          </a:lnRef>
          <a:fillRef idx="2">
            <a:schemeClr val="accent3"/>
          </a:fillRef>
          <a:effectRef idx="1">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15000"/>
              </a:lnSpc>
              <a:spcAft>
                <a:spcPts val="1000"/>
              </a:spcAft>
            </a:pPr>
            <a:r>
              <a:rPr lang="es-MX" sz="1400" dirty="0" smtClean="0">
                <a:effectLst/>
                <a:ea typeface="Calibri"/>
                <a:cs typeface="Times New Roman"/>
              </a:rPr>
              <a:t>C A R A C T E R I S T I C A S</a:t>
            </a:r>
            <a:endParaRPr lang="es-MX" sz="1400" dirty="0">
              <a:effectLst/>
              <a:ea typeface="Calibri"/>
              <a:cs typeface="Times New Roman"/>
            </a:endParaRPr>
          </a:p>
        </p:txBody>
      </p:sp>
      <p:sp>
        <p:nvSpPr>
          <p:cNvPr id="4" name="3 Explosión 1"/>
          <p:cNvSpPr/>
          <p:nvPr/>
        </p:nvSpPr>
        <p:spPr>
          <a:xfrm rot="1749607">
            <a:off x="4564166" y="2844838"/>
            <a:ext cx="4350232" cy="3168352"/>
          </a:xfrm>
          <a:prstGeom prst="irregularSeal1">
            <a:avLst/>
          </a:prstGeom>
          <a:noFill/>
          <a:ln>
            <a:no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s-MX" dirty="0" smtClean="0"/>
              <a:t>P A R TI C I P A T I V A</a:t>
            </a:r>
            <a:endParaRPr lang="es-MX" dirty="0"/>
          </a:p>
        </p:txBody>
      </p:sp>
    </p:spTree>
    <p:extLst>
      <p:ext uri="{BB962C8B-B14F-4D97-AF65-F5344CB8AC3E}">
        <p14:creationId xmlns:p14="http://schemas.microsoft.com/office/powerpoint/2010/main" val="1971358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redondeado"/>
          <p:cNvSpPr/>
          <p:nvPr/>
        </p:nvSpPr>
        <p:spPr>
          <a:xfrm>
            <a:off x="58563" y="2226981"/>
            <a:ext cx="3230219" cy="1132362"/>
          </a:xfrm>
          <a:prstGeom prst="roundRect">
            <a:avLst/>
          </a:prstGeom>
          <a:no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s-MX" dirty="0" smtClean="0"/>
              <a:t>COLABORATIVO</a:t>
            </a:r>
            <a:endParaRPr lang="es-MX" dirty="0"/>
          </a:p>
        </p:txBody>
      </p:sp>
      <p:pic>
        <p:nvPicPr>
          <p:cNvPr id="3080" name="Picture 8" descr="http://www.innobasque.com/uploads/images/INNOBERRI/ABRIL/consumo-colaroativo.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398572"/>
            <a:ext cx="4752528" cy="3389304"/>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escueladeastrologiatranspersonal.files.wordpress.com/2011/02/spiral.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88024" y="692411"/>
            <a:ext cx="3744416" cy="5490879"/>
          </a:xfrm>
          <a:prstGeom prst="rect">
            <a:avLst/>
          </a:prstGeom>
          <a:noFill/>
          <a:extLst>
            <a:ext uri="{909E8E84-426E-40DD-AFC4-6F175D3DCCD1}">
              <a14:hiddenFill xmlns:a14="http://schemas.microsoft.com/office/drawing/2010/main">
                <a:solidFill>
                  <a:srgbClr val="FFFFFF"/>
                </a:solidFill>
              </a14:hiddenFill>
            </a:ext>
          </a:extLst>
        </p:spPr>
      </p:pic>
      <p:sp>
        <p:nvSpPr>
          <p:cNvPr id="3" name="2 Rectángulo redondeado"/>
          <p:cNvSpPr/>
          <p:nvPr/>
        </p:nvSpPr>
        <p:spPr>
          <a:xfrm>
            <a:off x="2110586" y="404664"/>
            <a:ext cx="2834257" cy="1266172"/>
          </a:xfrm>
          <a:prstGeom prst="roundRect">
            <a:avLst/>
          </a:prstGeom>
          <a:no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s-MX" dirty="0" smtClean="0"/>
              <a:t>SIGUE UN ESPIRAL </a:t>
            </a:r>
          </a:p>
          <a:p>
            <a:pPr algn="ctr"/>
            <a:endParaRPr lang="es-MX" dirty="0"/>
          </a:p>
          <a:p>
            <a:pPr algn="ctr"/>
            <a:r>
              <a:rPr lang="es-MX" dirty="0" smtClean="0"/>
              <a:t>INTROSPECTIVO</a:t>
            </a:r>
            <a:endParaRPr lang="es-MX" dirty="0"/>
          </a:p>
        </p:txBody>
      </p:sp>
    </p:spTree>
    <p:extLst>
      <p:ext uri="{BB962C8B-B14F-4D97-AF65-F5344CB8AC3E}">
        <p14:creationId xmlns:p14="http://schemas.microsoft.com/office/powerpoint/2010/main" val="4193340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http://3.bp.blogspot.com/-qA2wpkhm2G0/TfJ1rsDEXHI/AAAAAAAABvQ/SBelUr69vYo/s1600/page6-servicios4.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33512" y="3428999"/>
            <a:ext cx="4572000" cy="3429001"/>
          </a:xfrm>
          <a:prstGeom prst="rect">
            <a:avLst/>
          </a:prstGeom>
          <a:noFill/>
          <a:extLst>
            <a:ext uri="{909E8E84-426E-40DD-AFC4-6F175D3DCCD1}">
              <a14:hiddenFill xmlns:a14="http://schemas.microsoft.com/office/drawing/2010/main">
                <a:solidFill>
                  <a:srgbClr val="FFFFFF"/>
                </a:solidFill>
              </a14:hiddenFill>
            </a:ext>
          </a:extLst>
        </p:spPr>
      </p:pic>
      <p:sp>
        <p:nvSpPr>
          <p:cNvPr id="2" name="1 Rectángulo"/>
          <p:cNvSpPr/>
          <p:nvPr/>
        </p:nvSpPr>
        <p:spPr>
          <a:xfrm rot="685364">
            <a:off x="5252170" y="957218"/>
            <a:ext cx="3539063" cy="140527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smtClean="0"/>
              <a:t>COMUNIDADES AUTOCRITICAS</a:t>
            </a:r>
            <a:endParaRPr lang="es-MX" dirty="0"/>
          </a:p>
        </p:txBody>
      </p:sp>
      <p:pic>
        <p:nvPicPr>
          <p:cNvPr id="5122" name="Picture 2" descr="http://www.launiondigital.com.ar/sites/default/files/styles/square_2filas/public/imagenes/12/03/02f1_0.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5265828" cy="3354402"/>
          </a:xfrm>
          <a:prstGeom prst="rect">
            <a:avLst/>
          </a:prstGeom>
          <a:noFill/>
          <a:extLst>
            <a:ext uri="{909E8E84-426E-40DD-AFC4-6F175D3DCCD1}">
              <a14:hiddenFill xmlns:a14="http://schemas.microsoft.com/office/drawing/2010/main">
                <a:solidFill>
                  <a:srgbClr val="FFFFFF"/>
                </a:solidFill>
              </a14:hiddenFill>
            </a:ext>
          </a:extLst>
        </p:spPr>
      </p:pic>
      <p:sp>
        <p:nvSpPr>
          <p:cNvPr id="4" name="3 Rectángulo"/>
          <p:cNvSpPr/>
          <p:nvPr/>
        </p:nvSpPr>
        <p:spPr>
          <a:xfrm rot="19829159">
            <a:off x="296035" y="4137549"/>
            <a:ext cx="3539063" cy="1405277"/>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pPr algn="ctr"/>
            <a:r>
              <a:rPr lang="es-MX" dirty="0" smtClean="0"/>
              <a:t>ANALISIS CRITICO DE LAS SITUACIONES</a:t>
            </a:r>
            <a:endParaRPr lang="es-MX" dirty="0"/>
          </a:p>
        </p:txBody>
      </p:sp>
    </p:spTree>
    <p:extLst>
      <p:ext uri="{BB962C8B-B14F-4D97-AF65-F5344CB8AC3E}">
        <p14:creationId xmlns:p14="http://schemas.microsoft.com/office/powerpoint/2010/main" val="356824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t0.gstatic.com/images?q=tbn:ANd9GcThPPfLE93bfZyPmz5ivtrd0kIbHgdhdmN0ahVBAiZWWYETaNMjC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97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584695"/>
      </p:ext>
    </p:extLst>
  </p:cSld>
  <p:clrMapOvr>
    <a:masterClrMapping/>
  </p:clrMapOvr>
  <p:timing>
    <p:tnLst>
      <p:par>
        <p:cTn id="1" dur="indefinite" restart="never" nodeType="tmRoot"/>
      </p:par>
    </p:tnLst>
  </p:timing>
</p:sld>
</file>

<file path=ppt/theme/theme1.xml><?xml version="1.0" encoding="utf-8"?>
<a:theme xmlns:a="http://schemas.openxmlformats.org/drawingml/2006/main" name="Transmisión de listas">
  <a:themeElements>
    <a:clrScheme name="Transmisión de listas">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Transmisión de listas">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ransmisión de listas">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100</TotalTime>
  <Words>385</Words>
  <Application>Microsoft Office PowerPoint</Application>
  <PresentationFormat>Presentación en pantalla (4:3)</PresentationFormat>
  <Paragraphs>38</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Transmisión de listas</vt:lpstr>
      <vt:lpstr>Presentación de PowerPoint</vt:lpstr>
      <vt:lpstr>     Conscientes de que en la actualidad los profesionales de la educación juegan un papel importante en la mejora de la calidad de la educación, es necesario que los docentes asuman una nueva función a la par de su propia practica profesional y que es la de docente investigador; en ese sentido la imagen de docente investigador es considerada como una herramienta de transformación de la practica educativa.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12</cp:revision>
  <dcterms:created xsi:type="dcterms:W3CDTF">2013-04-17T02:22:43Z</dcterms:created>
  <dcterms:modified xsi:type="dcterms:W3CDTF">2013-04-21T22:17:04Z</dcterms:modified>
</cp:coreProperties>
</file>