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es-ES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1FA4C6-C7C2-4CC3-BA19-B6A3BC8DBB35}" type="datetimeFigureOut">
              <a:rPr lang="es-ES" smtClean="0"/>
              <a:t>13/03/2013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E7068-4F00-4E81-8629-C9A1D969171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47173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E7068-4F00-4E81-8629-C9A1D9691717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E7068-4F00-4E81-8629-C9A1D9691717}" type="slidenum">
              <a:rPr lang="es-ES" smtClean="0"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E7068-4F00-4E81-8629-C9A1D9691717}" type="slidenum">
              <a:rPr lang="es-ES" smtClean="0"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E7068-4F00-4E81-8629-C9A1D9691717}" type="slidenum">
              <a:rPr lang="es-ES" smtClean="0"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E7068-4F00-4E81-8629-C9A1D9691717}" type="slidenum">
              <a:rPr lang="es-ES" smtClean="0"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E7068-4F00-4E81-8629-C9A1D9691717}" type="slidenum">
              <a:rPr lang="es-ES" smtClean="0"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E7068-4F00-4E81-8629-C9A1D9691717}" type="slidenum">
              <a:rPr lang="es-ES" smtClean="0"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E7068-4F00-4E81-8629-C9A1D9691717}" type="slidenum">
              <a:rPr lang="es-ES" smtClean="0"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E7068-4F00-4E81-8629-C9A1D9691717}" type="slidenum">
              <a:rPr lang="es-ES" smtClean="0"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E7068-4F00-4E81-8629-C9A1D9691717}" type="slidenum">
              <a:rPr lang="es-ES" smtClean="0"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es-ES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 latinLnBrk="0">
              <a:defRPr lang="es-ES"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latinLnBrk="0">
              <a:buNone/>
              <a:defRPr lang="es-ES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es-ES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ido de 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latinLnBrk="0">
              <a:defRPr lang="es-ES" sz="2800"/>
            </a:lvl1pPr>
            <a:lvl2pPr latinLnBrk="0">
              <a:defRPr lang="es-ES" sz="2400"/>
            </a:lvl2pPr>
            <a:lvl3pPr latinLnBrk="0">
              <a:defRPr lang="es-ES" sz="2000"/>
            </a:lvl3pPr>
            <a:lvl4pPr latinLnBrk="0">
              <a:defRPr lang="es-ES" sz="1800"/>
            </a:lvl4pPr>
            <a:lvl5pPr latinLnBrk="0">
              <a:defRPr lang="es-ES" sz="1800"/>
            </a:lvl5pPr>
            <a:lvl6pPr latinLnBrk="0">
              <a:defRPr lang="es-ES" sz="1800"/>
            </a:lvl6pPr>
            <a:lvl7pPr latinLnBrk="0">
              <a:defRPr lang="es-ES" sz="1800"/>
            </a:lvl7pPr>
            <a:lvl8pPr latinLnBrk="0">
              <a:defRPr lang="es-ES" sz="1800"/>
            </a:lvl8pPr>
            <a:lvl9pPr latinLnBrk="0">
              <a:defRPr lang="es-ES"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latinLnBrk="0">
              <a:defRPr lang="es-ES" sz="2800"/>
            </a:lvl1pPr>
            <a:lvl2pPr latinLnBrk="0">
              <a:defRPr lang="es-ES" sz="2400"/>
            </a:lvl2pPr>
            <a:lvl3pPr latinLnBrk="0">
              <a:defRPr lang="es-ES" sz="2000"/>
            </a:lvl3pPr>
            <a:lvl4pPr latinLnBrk="0">
              <a:defRPr lang="es-ES" sz="1800"/>
            </a:lvl4pPr>
            <a:lvl5pPr latinLnBrk="0">
              <a:defRPr lang="es-ES" sz="1800"/>
            </a:lvl5pPr>
            <a:lvl6pPr latinLnBrk="0">
              <a:defRPr lang="es-ES" sz="1800"/>
            </a:lvl6pPr>
            <a:lvl7pPr latinLnBrk="0">
              <a:defRPr lang="es-ES" sz="1800"/>
            </a:lvl7pPr>
            <a:lvl8pPr latinLnBrk="0">
              <a:defRPr lang="es-ES" sz="1800"/>
            </a:lvl8pPr>
            <a:lvl9pPr latinLnBrk="0">
              <a:defRPr lang="es-ES"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latinLnBrk="0">
              <a:defRPr lang="es-ES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latinLnBrk="0">
              <a:buNone/>
              <a:defRPr lang="es-ES" sz="2400" b="1"/>
            </a:lvl1pPr>
            <a:lvl2pPr marL="457200" indent="0" latinLnBrk="0">
              <a:buNone/>
              <a:defRPr lang="es-ES" sz="2000" b="1"/>
            </a:lvl2pPr>
            <a:lvl3pPr marL="914400" indent="0" latinLnBrk="0">
              <a:buNone/>
              <a:defRPr lang="es-ES" sz="1800" b="1"/>
            </a:lvl3pPr>
            <a:lvl4pPr marL="1371600" indent="0" latinLnBrk="0">
              <a:buNone/>
              <a:defRPr lang="es-ES" sz="1600" b="1"/>
            </a:lvl4pPr>
            <a:lvl5pPr marL="1828800" indent="0" latinLnBrk="0">
              <a:buNone/>
              <a:defRPr lang="es-ES" sz="1600" b="1"/>
            </a:lvl5pPr>
            <a:lvl6pPr marL="2286000" indent="0" latinLnBrk="0">
              <a:buNone/>
              <a:defRPr lang="es-ES" sz="1600" b="1"/>
            </a:lvl6pPr>
            <a:lvl7pPr marL="2743200" indent="0" latinLnBrk="0">
              <a:buNone/>
              <a:defRPr lang="es-ES" sz="1600" b="1"/>
            </a:lvl7pPr>
            <a:lvl8pPr marL="3200400" indent="0" latinLnBrk="0">
              <a:buNone/>
              <a:defRPr lang="es-ES" sz="1600" b="1"/>
            </a:lvl8pPr>
            <a:lvl9pPr marL="3657600" indent="0" latinLnBrk="0">
              <a:buNone/>
              <a:defRPr lang="es-ES"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 latinLnBrk="0">
              <a:defRPr lang="es-ES" sz="2400"/>
            </a:lvl1pPr>
            <a:lvl2pPr latinLnBrk="0">
              <a:defRPr lang="es-ES" sz="2000"/>
            </a:lvl2pPr>
            <a:lvl3pPr latinLnBrk="0">
              <a:defRPr lang="es-ES" sz="1800"/>
            </a:lvl3pPr>
            <a:lvl4pPr latinLnBrk="0">
              <a:defRPr lang="es-ES" sz="1600"/>
            </a:lvl4pPr>
            <a:lvl5pPr latinLnBrk="0">
              <a:defRPr lang="es-ES" sz="1600"/>
            </a:lvl5pPr>
            <a:lvl6pPr latinLnBrk="0">
              <a:defRPr lang="es-ES" sz="1600"/>
            </a:lvl6pPr>
            <a:lvl7pPr latinLnBrk="0">
              <a:defRPr lang="es-ES" sz="1600"/>
            </a:lvl7pPr>
            <a:lvl8pPr latinLnBrk="0">
              <a:defRPr lang="es-ES" sz="1600"/>
            </a:lvl8pPr>
            <a:lvl9pPr latinLnBrk="0">
              <a:defRPr lang="es-ES"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latinLnBrk="0">
              <a:buNone/>
              <a:defRPr lang="es-ES" sz="2400" b="1"/>
            </a:lvl1pPr>
            <a:lvl2pPr marL="457200" indent="0" latinLnBrk="0">
              <a:buNone/>
              <a:defRPr lang="es-ES" sz="2000" b="1"/>
            </a:lvl2pPr>
            <a:lvl3pPr marL="914400" indent="0" latinLnBrk="0">
              <a:buNone/>
              <a:defRPr lang="es-ES" sz="1800" b="1"/>
            </a:lvl3pPr>
            <a:lvl4pPr marL="1371600" indent="0" latinLnBrk="0">
              <a:buNone/>
              <a:defRPr lang="es-ES" sz="1600" b="1"/>
            </a:lvl4pPr>
            <a:lvl5pPr marL="1828800" indent="0" latinLnBrk="0">
              <a:buNone/>
              <a:defRPr lang="es-ES" sz="1600" b="1"/>
            </a:lvl5pPr>
            <a:lvl6pPr marL="2286000" indent="0" latinLnBrk="0">
              <a:buNone/>
              <a:defRPr lang="es-ES" sz="1600" b="1"/>
            </a:lvl6pPr>
            <a:lvl7pPr marL="2743200" indent="0" latinLnBrk="0">
              <a:buNone/>
              <a:defRPr lang="es-ES" sz="1600" b="1"/>
            </a:lvl7pPr>
            <a:lvl8pPr marL="3200400" indent="0" latinLnBrk="0">
              <a:buNone/>
              <a:defRPr lang="es-ES" sz="1600" b="1"/>
            </a:lvl8pPr>
            <a:lvl9pPr marL="3657600" indent="0" latinLnBrk="0">
              <a:buNone/>
              <a:defRPr lang="es-ES"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 latinLnBrk="0">
              <a:defRPr lang="es-ES" sz="2400"/>
            </a:lvl1pPr>
            <a:lvl2pPr latinLnBrk="0">
              <a:defRPr lang="es-ES" sz="2000"/>
            </a:lvl2pPr>
            <a:lvl3pPr latinLnBrk="0">
              <a:defRPr lang="es-ES" sz="1800"/>
            </a:lvl3pPr>
            <a:lvl4pPr latinLnBrk="0">
              <a:defRPr lang="es-ES" sz="1600"/>
            </a:lvl4pPr>
            <a:lvl5pPr latinLnBrk="0">
              <a:defRPr lang="es-ES" sz="1600"/>
            </a:lvl5pPr>
            <a:lvl6pPr latinLnBrk="0">
              <a:defRPr lang="es-ES" sz="1600"/>
            </a:lvl6pPr>
            <a:lvl7pPr latinLnBrk="0">
              <a:defRPr lang="es-ES" sz="1600"/>
            </a:lvl7pPr>
            <a:lvl8pPr latinLnBrk="0">
              <a:defRPr lang="es-ES" sz="1600"/>
            </a:lvl8pPr>
            <a:lvl9pPr latinLnBrk="0">
              <a:defRPr lang="es-ES"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 latinLnBrk="0">
              <a:defRPr lang="es-ES"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 latinLnBrk="0">
              <a:defRPr lang="es-ES" sz="3200"/>
            </a:lvl1pPr>
            <a:lvl2pPr latinLnBrk="0">
              <a:defRPr lang="es-ES" sz="2800"/>
            </a:lvl2pPr>
            <a:lvl3pPr latinLnBrk="0">
              <a:defRPr lang="es-ES" sz="2400"/>
            </a:lvl3pPr>
            <a:lvl4pPr latinLnBrk="0">
              <a:defRPr lang="es-ES" sz="2000"/>
            </a:lvl4pPr>
            <a:lvl5pPr latinLnBrk="0">
              <a:defRPr lang="es-ES" sz="2000"/>
            </a:lvl5pPr>
            <a:lvl6pPr latinLnBrk="0">
              <a:defRPr lang="es-ES" sz="2000"/>
            </a:lvl6pPr>
            <a:lvl7pPr latinLnBrk="0">
              <a:defRPr lang="es-ES" sz="2000"/>
            </a:lvl7pPr>
            <a:lvl8pPr latinLnBrk="0">
              <a:defRPr lang="es-ES" sz="2000"/>
            </a:lvl8pPr>
            <a:lvl9pPr latinLnBrk="0">
              <a:defRPr lang="es-ES"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latinLnBrk="0">
              <a:buNone/>
              <a:defRPr lang="es-ES" sz="1400"/>
            </a:lvl1pPr>
            <a:lvl2pPr marL="457200" indent="0" latinLnBrk="0">
              <a:buNone/>
              <a:defRPr lang="es-ES" sz="1200"/>
            </a:lvl2pPr>
            <a:lvl3pPr marL="914400" indent="0" latinLnBrk="0">
              <a:buNone/>
              <a:defRPr lang="es-ES" sz="1000"/>
            </a:lvl3pPr>
            <a:lvl4pPr marL="1371600" indent="0" latinLnBrk="0">
              <a:buNone/>
              <a:defRPr lang="es-ES" sz="900"/>
            </a:lvl4pPr>
            <a:lvl5pPr marL="1828800" indent="0" latinLnBrk="0">
              <a:buNone/>
              <a:defRPr lang="es-ES" sz="900"/>
            </a:lvl5pPr>
            <a:lvl6pPr marL="2286000" indent="0" latinLnBrk="0">
              <a:buNone/>
              <a:defRPr lang="es-ES" sz="900"/>
            </a:lvl6pPr>
            <a:lvl7pPr marL="2743200" indent="0" latinLnBrk="0">
              <a:buNone/>
              <a:defRPr lang="es-ES" sz="900"/>
            </a:lvl7pPr>
            <a:lvl8pPr marL="3200400" indent="0" latinLnBrk="0">
              <a:buNone/>
              <a:defRPr lang="es-ES" sz="900"/>
            </a:lvl8pPr>
            <a:lvl9pPr marL="3657600" indent="0" latinLnBrk="0">
              <a:buNone/>
              <a:defRPr lang="es-ES"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latinLnBrk="0">
              <a:defRPr lang="es-ES"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latinLnBrk="0">
              <a:buNone/>
              <a:defRPr lang="es-ES" sz="3200"/>
            </a:lvl1pPr>
            <a:lvl2pPr marL="457200" indent="0" latinLnBrk="0">
              <a:buNone/>
              <a:defRPr lang="es-ES" sz="2800"/>
            </a:lvl2pPr>
            <a:lvl3pPr marL="914400" indent="0" latinLnBrk="0">
              <a:buNone/>
              <a:defRPr lang="es-ES" sz="2400"/>
            </a:lvl3pPr>
            <a:lvl4pPr marL="1371600" indent="0" latinLnBrk="0">
              <a:buNone/>
              <a:defRPr lang="es-ES" sz="2000"/>
            </a:lvl4pPr>
            <a:lvl5pPr marL="1828800" indent="0" latinLnBrk="0">
              <a:buNone/>
              <a:defRPr lang="es-ES" sz="2000"/>
            </a:lvl5pPr>
            <a:lvl6pPr marL="2286000" indent="0" latinLnBrk="0">
              <a:buNone/>
              <a:defRPr lang="es-ES" sz="2000"/>
            </a:lvl6pPr>
            <a:lvl7pPr marL="2743200" indent="0" latinLnBrk="0">
              <a:buNone/>
              <a:defRPr lang="es-ES" sz="2000"/>
            </a:lvl7pPr>
            <a:lvl8pPr marL="3200400" indent="0" latinLnBrk="0">
              <a:buNone/>
              <a:defRPr lang="es-ES" sz="2000"/>
            </a:lvl8pPr>
            <a:lvl9pPr marL="3657600" indent="0" latinLnBrk="0">
              <a:buNone/>
              <a:defRPr lang="es-ES"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latinLnBrk="0">
              <a:buNone/>
              <a:defRPr lang="es-ES" sz="1400"/>
            </a:lvl1pPr>
            <a:lvl2pPr marL="457200" indent="0" latinLnBrk="0">
              <a:buNone/>
              <a:defRPr lang="es-ES" sz="1200"/>
            </a:lvl2pPr>
            <a:lvl3pPr marL="914400" indent="0" latinLnBrk="0">
              <a:buNone/>
              <a:defRPr lang="es-ES" sz="1000"/>
            </a:lvl3pPr>
            <a:lvl4pPr marL="1371600" indent="0" latinLnBrk="0">
              <a:buNone/>
              <a:defRPr lang="es-ES" sz="900"/>
            </a:lvl4pPr>
            <a:lvl5pPr marL="1828800" indent="0" latinLnBrk="0">
              <a:buNone/>
              <a:defRPr lang="es-ES" sz="900"/>
            </a:lvl5pPr>
            <a:lvl6pPr marL="2286000" indent="0" latinLnBrk="0">
              <a:buNone/>
              <a:defRPr lang="es-ES" sz="900"/>
            </a:lvl6pPr>
            <a:lvl7pPr marL="2743200" indent="0" latinLnBrk="0">
              <a:buNone/>
              <a:defRPr lang="es-ES" sz="900"/>
            </a:lvl7pPr>
            <a:lvl8pPr marL="3200400" indent="0" latinLnBrk="0">
              <a:buNone/>
              <a:defRPr lang="es-ES" sz="900"/>
            </a:lvl8pPr>
            <a:lvl9pPr marL="3657600" indent="0" latinLnBrk="0">
              <a:buNone/>
              <a:defRPr lang="es-ES"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/>
              <a:pPr/>
              <a:t>9/18/2006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/>
              <a:pPr/>
              <a:t>9/18/2006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es-ES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es-ES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es-ES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es-ES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s-ES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es-ES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Módulo Desarrollo de Proyectos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Maestría en Desarrollo Educativo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Objetivo General.</a:t>
            </a:r>
          </a:p>
          <a:p>
            <a:pPr lvl="1"/>
            <a:r>
              <a:rPr lang="es-ES" dirty="0" smtClean="0"/>
              <a:t>Planear un proyecto de desarrollo educativo, que sea el arranque de una innovación real en el ámbito de cada participante del programa de maestría.</a:t>
            </a:r>
          </a:p>
          <a:p>
            <a:r>
              <a:rPr lang="es-ES" dirty="0" smtClean="0"/>
              <a:t>Particulares.</a:t>
            </a:r>
          </a:p>
          <a:p>
            <a:pPr lvl="1"/>
            <a:r>
              <a:rPr lang="es-ES" dirty="0" smtClean="0"/>
              <a:t>Establecer un marco conceptual mínimo.</a:t>
            </a:r>
          </a:p>
          <a:p>
            <a:pPr lvl="1"/>
            <a:r>
              <a:rPr lang="es-ES" dirty="0" smtClean="0"/>
              <a:t>Diseñar en la práctica un proyecto.</a:t>
            </a:r>
          </a:p>
          <a:p>
            <a:pPr lvl="1"/>
            <a:r>
              <a:rPr lang="es-ES" dirty="0" smtClean="0"/>
              <a:t>Desarrollar competencias de presentación y negociación ante la </a:t>
            </a:r>
            <a:r>
              <a:rPr lang="es-ES" smtClean="0"/>
              <a:t>autoridad educativa.</a:t>
            </a:r>
            <a:endParaRPr lang="es-ES" dirty="0" smtClean="0"/>
          </a:p>
          <a:p>
            <a:pPr lvl="1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diseño de proyectos es una actividad relevante que transforma la realidad social.</a:t>
            </a:r>
          </a:p>
          <a:p>
            <a:r>
              <a:rPr lang="es-ES" dirty="0" smtClean="0"/>
              <a:t>Se puede comparar con un arte, ya que no se trata de simple recetas, sino del fruto de la experiencia, del ejercicio intelectual acumulados a lo largo del diseño y operación de los proyectos educativos.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desarrollo de proyectos involucra muchas disciplinas como son: planeación, investigación, comunicación, innovación, etc.</a:t>
            </a:r>
          </a:p>
          <a:p>
            <a:r>
              <a:rPr lang="es-ES" dirty="0" smtClean="0"/>
              <a:t>Los proyectos de desarrollo educativo tendrán que plantearse con un fundamento sólido y una viabilidad muy consistente para que tengan una alta probabilidad de ser aplicados con éxito.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presente módulo forma parte del eje de investigación junto con los módulos de: metodología de la investigación, estadística descriptiva, estadística inferencial y seminario de tesis, su fundamentación se da en el reconocimiento de la problemática educativa, así como el planteamiento de propuestas o alternativas de solución a la misma.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Por todo lo anterior, en este módulo se espera que el estudiante:</a:t>
            </a:r>
          </a:p>
          <a:p>
            <a:pPr lvl="1"/>
            <a:r>
              <a:rPr lang="es-ES" dirty="0" smtClean="0"/>
              <a:t>Se plantee una problemática educativa, la cual justifica o argumenta teórica y metodológicamente, para investigar, procesar información, tomar decisiones y generar su proyecto de desarrollo como una de las opciones para realizar la investigación, asomándose a lo cuantitativo y cualitativo.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Propósito del módulo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Que el estudiante de la maestría conozca y aplique el proceso para la elaboración de un proyecto de desarrollo educativo acorde a las necesidades particulares del entorno educativo.</a:t>
            </a:r>
          </a:p>
          <a:p>
            <a:r>
              <a:rPr lang="es-ES" dirty="0" smtClean="0"/>
              <a:t>Se trata de un módulo práctico, por lo cual se transitará a través del diagnóstico, planeación, diseño, ejecución y evaluación.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Propósito del módulo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Así mismo se quiere promover llegar a SER un hábil negociador, para garantizar el éxito de la propuesta y no sólo constituir un ejercicio académico intelectual o un cúmulo de buenas intenciones.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Requisitos de la evaluación y acreditación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Formato de autoevaluación (50%).</a:t>
            </a:r>
          </a:p>
          <a:p>
            <a:pPr lvl="1"/>
            <a:r>
              <a:rPr lang="es-ES" dirty="0" smtClean="0"/>
              <a:t>Participación.</a:t>
            </a:r>
          </a:p>
          <a:p>
            <a:pPr lvl="1"/>
            <a:r>
              <a:rPr lang="es-ES" dirty="0" smtClean="0"/>
              <a:t>Reporte de lecturas.</a:t>
            </a:r>
          </a:p>
          <a:p>
            <a:r>
              <a:rPr lang="es-ES" dirty="0" smtClean="0"/>
              <a:t>Elaboración de la wiki (20%).</a:t>
            </a:r>
          </a:p>
          <a:p>
            <a:pPr lvl="1"/>
            <a:r>
              <a:rPr lang="es-ES" dirty="0" smtClean="0"/>
              <a:t>Contiene todos los productos del módulo.</a:t>
            </a:r>
          </a:p>
          <a:p>
            <a:r>
              <a:rPr lang="es-ES" dirty="0" smtClean="0"/>
              <a:t>Trabajo final impreso. (30%).</a:t>
            </a:r>
          </a:p>
          <a:p>
            <a:r>
              <a:rPr lang="es-ES" dirty="0" smtClean="0"/>
              <a:t>TOTAL 100%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Sobre la asistencia y la calificación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Sólo se permite una inasistencia para poder acreditar.</a:t>
            </a:r>
          </a:p>
          <a:p>
            <a:r>
              <a:rPr lang="es-ES" dirty="0" smtClean="0"/>
              <a:t>Nadie que tenga una falta, aún justificada, podrá obtener 10.</a:t>
            </a:r>
          </a:p>
          <a:p>
            <a:r>
              <a:rPr lang="es-ES" dirty="0" smtClean="0"/>
              <a:t>Dos retardos hacen una falta.</a:t>
            </a:r>
          </a:p>
          <a:p>
            <a:r>
              <a:rPr lang="es-ES" smtClean="0"/>
              <a:t>Tolerancia: 20 minutos.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471</Words>
  <Application>Microsoft Office PowerPoint</Application>
  <PresentationFormat>Presentación en pantalla (4:3)</PresentationFormat>
  <Paragraphs>48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Office Theme</vt:lpstr>
      <vt:lpstr>Módulo Desarrollo de Proyectos</vt:lpstr>
      <vt:lpstr>Introducción</vt:lpstr>
      <vt:lpstr>Introducción</vt:lpstr>
      <vt:lpstr>Introducción</vt:lpstr>
      <vt:lpstr>Introducción</vt:lpstr>
      <vt:lpstr>Propósito del módulo</vt:lpstr>
      <vt:lpstr>Propósito del módulo</vt:lpstr>
      <vt:lpstr>Requisitos de la evaluación y acreditación</vt:lpstr>
      <vt:lpstr>Sobre la asistencia y la calificación</vt:lpstr>
      <vt:lpstr>Objetivos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Módulo Desarrollo de Proyectos</dc:title>
  <dc:creator>Pepe</dc:creator>
  <cp:lastModifiedBy>José Luis Villegas Valle</cp:lastModifiedBy>
  <cp:revision>17</cp:revision>
  <dcterms:created xsi:type="dcterms:W3CDTF">2006-08-16T00:00:00Z</dcterms:created>
  <dcterms:modified xsi:type="dcterms:W3CDTF">2013-03-14T00:58:50Z</dcterms:modified>
</cp:coreProperties>
</file>