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714" autoAdjust="0"/>
  </p:normalViewPr>
  <p:slideViewPr>
    <p:cSldViewPr>
      <p:cViewPr>
        <p:scale>
          <a:sx n="77" d="100"/>
          <a:sy n="77" d="100"/>
        </p:scale>
        <p:origin x="-1176" y="-4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BAA1D2-7B3C-41BC-9329-38B54D02637A}" type="datetimeFigureOut">
              <a:rPr lang="es-MX" smtClean="0"/>
              <a:pPr/>
              <a:t>20/03/2013</a:t>
            </a:fld>
            <a:endParaRPr lang="es-MX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MX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88F8B7-A82B-4B00-9622-E0FD2606896A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6694090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1</a:t>
            </a:fld>
            <a:endParaRPr lang="es-MX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10</a:t>
            </a:fld>
            <a:endParaRPr lang="es-MX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2</a:t>
            </a:fld>
            <a:endParaRPr lang="es-MX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3</a:t>
            </a:fld>
            <a:endParaRPr lang="es-MX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4</a:t>
            </a:fld>
            <a:endParaRPr lang="es-MX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5</a:t>
            </a:fld>
            <a:endParaRPr lang="es-MX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6</a:t>
            </a:fld>
            <a:endParaRPr lang="es-MX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7</a:t>
            </a:fld>
            <a:endParaRPr lang="es-MX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8</a:t>
            </a:fld>
            <a:endParaRPr lang="es-MX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88F8B7-A82B-4B00-9622-E0FD2606896A}" type="slidenum">
              <a:rPr lang="es-MX" smtClean="0"/>
              <a:pPr/>
              <a:t>9</a:t>
            </a:fld>
            <a:endParaRPr lang="es-MX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847CFC-816F-41D0-AAC0-9BF4FEBC753E}" type="datetimeFigureOut">
              <a:rPr lang="es-ES" smtClean="0"/>
              <a:pPr/>
              <a:t>20/03/2013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MX" dirty="0" smtClean="0"/>
              <a:t>Unidad II</a:t>
            </a:r>
            <a:endParaRPr lang="es-MX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MX" dirty="0" smtClean="0"/>
              <a:t>Planeación e Innovación Educativa: </a:t>
            </a:r>
            <a:r>
              <a:rPr lang="es-MX" dirty="0" smtClean="0"/>
              <a:t>Fundamentos teóricos</a:t>
            </a:r>
            <a:endParaRPr lang="es-MX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Estilos de planeación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b="1" dirty="0" smtClean="0"/>
              <a:t>Prospectiva</a:t>
            </a:r>
            <a:r>
              <a:rPr lang="es-ES" dirty="0" smtClean="0"/>
              <a:t>: Se enfoca al diseño de un futuro deseable ideal, libre de restricciones del pasado y del presente.</a:t>
            </a:r>
          </a:p>
          <a:p>
            <a:pPr lvl="1"/>
            <a:r>
              <a:rPr lang="es-ES" dirty="0" smtClean="0"/>
              <a:t>Este tipo de planeación es tan importante, que será materia de estudio en todo un módulo posterior.</a:t>
            </a:r>
            <a:endParaRPr lang="es-E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r"/>
            <a:r>
              <a:rPr lang="es-MX" sz="2400" i="1" dirty="0" smtClean="0"/>
              <a:t>La mejor forma de prever el futuro es creándolo</a:t>
            </a:r>
            <a:endParaRPr lang="es-MX" sz="2400" i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MX" dirty="0" smtClean="0"/>
              <a:t>Según Fayol, (1949). Explicó cómo la previsión es crucial en el desarrollo de las operaciones:</a:t>
            </a:r>
          </a:p>
          <a:p>
            <a:pPr>
              <a:buNone/>
            </a:pPr>
            <a:r>
              <a:rPr lang="es-MX" dirty="0" smtClean="0"/>
              <a:t>Los gerentes deben:</a:t>
            </a:r>
          </a:p>
          <a:p>
            <a:pPr lvl="1"/>
            <a:r>
              <a:rPr lang="es-MX" dirty="0" smtClean="0"/>
              <a:t>Planear.</a:t>
            </a:r>
          </a:p>
          <a:p>
            <a:pPr lvl="1"/>
            <a:r>
              <a:rPr lang="es-MX" dirty="0" smtClean="0"/>
              <a:t>Organizar.</a:t>
            </a:r>
          </a:p>
          <a:p>
            <a:pPr lvl="1"/>
            <a:r>
              <a:rPr lang="es-MX" dirty="0" smtClean="0"/>
              <a:t>Coordinar.</a:t>
            </a:r>
          </a:p>
          <a:p>
            <a:pPr lvl="1"/>
            <a:r>
              <a:rPr lang="es-MX" dirty="0" smtClean="0"/>
              <a:t>Dirigir.</a:t>
            </a:r>
          </a:p>
          <a:p>
            <a:pPr lvl="1"/>
            <a:r>
              <a:rPr lang="es-MX" dirty="0" smtClean="0"/>
              <a:t>Controlar.</a:t>
            </a:r>
            <a:endParaRPr lang="es-MX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Introducción…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MX" dirty="0" smtClean="0"/>
              <a:t>En la teoría racional de la gerencia de Louis Allen (1973), se definen algunas de las funciones y actividades ejecutivas:</a:t>
            </a:r>
          </a:p>
          <a:p>
            <a:pPr lvl="1"/>
            <a:r>
              <a:rPr lang="es-MX" dirty="0" smtClean="0"/>
              <a:t>Función de planeación (pronóstico, definición de objetivos, programación y presupuesto, desarrollo de procedimientos y políticas).</a:t>
            </a:r>
          </a:p>
          <a:p>
            <a:pPr lvl="1"/>
            <a:r>
              <a:rPr lang="es-MX" dirty="0" smtClean="0"/>
              <a:t>Función de organización (formación de la estructura organizacional, delegación y desarrollo de relaciones).</a:t>
            </a:r>
          </a:p>
          <a:p>
            <a:pPr lvl="1"/>
            <a:endParaRPr lang="es-MX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Introducción…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s-MX" dirty="0" smtClean="0"/>
              <a:t>Función de liderazgo (toma de decisiones, comunicación, motivación y selección de personal. Función de control (fijación de normas de desempeño, evaluación y ajustes de desempeño).</a:t>
            </a:r>
          </a:p>
          <a:p>
            <a:r>
              <a:rPr lang="es-MX" dirty="0" smtClean="0"/>
              <a:t>Según Taborga, la planeación tiene tipologías:</a:t>
            </a:r>
          </a:p>
          <a:p>
            <a:pPr lvl="1"/>
            <a:r>
              <a:rPr lang="es-MX" dirty="0" smtClean="0"/>
              <a:t>Por tamaño, ámbito, forma, propósito, duración, curso y significado.</a:t>
            </a:r>
          </a:p>
          <a:p>
            <a:pPr lvl="1"/>
            <a:r>
              <a:rPr lang="es-MX" dirty="0" smtClean="0"/>
              <a:t>Además establece que puede ser: retrospectiva, prospectiva y circunspectiva.</a:t>
            </a:r>
            <a:endParaRPr lang="es-MX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Introducción…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MX" dirty="0" smtClean="0"/>
              <a:t>Además otros elementos cruciales para la planeación son:</a:t>
            </a:r>
          </a:p>
          <a:p>
            <a:pPr lvl="1"/>
            <a:r>
              <a:rPr lang="es-MX" dirty="0" smtClean="0"/>
              <a:t>Objetivos. (Expresiones cualitativas de ciertos propósitos).</a:t>
            </a:r>
          </a:p>
          <a:p>
            <a:pPr lvl="1"/>
            <a:r>
              <a:rPr lang="es-MX" dirty="0" smtClean="0"/>
              <a:t>Metas. (Resultados parciales cuantificables y que se alcanzarán en un plazo determinado).</a:t>
            </a:r>
          </a:p>
          <a:p>
            <a:pPr lvl="1"/>
            <a:r>
              <a:rPr lang="es-MX" dirty="0" smtClean="0"/>
              <a:t>Intervenciones. (Acción realizada para alcanzar los objetivos y las metas).</a:t>
            </a:r>
          </a:p>
          <a:p>
            <a:pPr lvl="1"/>
            <a:r>
              <a:rPr lang="es-MX" dirty="0" smtClean="0"/>
              <a:t>Evaluación.</a:t>
            </a:r>
          </a:p>
          <a:p>
            <a:pPr lvl="1"/>
            <a:endParaRPr lang="es-MX" dirty="0" smtClean="0"/>
          </a:p>
          <a:p>
            <a:pPr lvl="1"/>
            <a:endParaRPr lang="es-MX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Concepciones de la planeación</a:t>
            </a:r>
            <a:endParaRPr lang="es-E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395536" y="1493520"/>
          <a:ext cx="8229600" cy="484951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34680"/>
                <a:gridCol w="1080120"/>
                <a:gridCol w="1224136"/>
                <a:gridCol w="2890664"/>
              </a:tblGrid>
              <a:tr h="306015">
                <a:tc gridSpan="4">
                  <a:txBody>
                    <a:bodyPr/>
                    <a:lstStyle/>
                    <a:p>
                      <a:pPr algn="ctr"/>
                      <a:r>
                        <a:rPr lang="es-ES" sz="1600" dirty="0" smtClean="0">
                          <a:solidFill>
                            <a:sysClr val="windowText" lastClr="000000"/>
                          </a:solidFill>
                        </a:rPr>
                        <a:t>Por el</a:t>
                      </a:r>
                      <a:r>
                        <a:rPr lang="es-ES" sz="1600" baseline="0" dirty="0" smtClean="0">
                          <a:solidFill>
                            <a:sysClr val="windowText" lastClr="000000"/>
                          </a:solidFill>
                        </a:rPr>
                        <a:t> tamaño</a:t>
                      </a:r>
                      <a:endParaRPr lang="es-ES" sz="16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s-E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</a:tr>
              <a:tr h="306015"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Macrospectiva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Microspectiva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</a:tr>
              <a:tr h="306015"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Problemática Integral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Problemática Particular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</a:tr>
              <a:tr h="306015"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Exógena (aspectos del medio)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Endógena (sistema</a:t>
                      </a:r>
                      <a:r>
                        <a:rPr lang="es-ES" sz="1600" baseline="0" dirty="0" smtClean="0"/>
                        <a:t> interno)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</a:tr>
              <a:tr h="306015">
                <a:tc gridSpan="4">
                  <a:txBody>
                    <a:bodyPr/>
                    <a:lstStyle/>
                    <a:p>
                      <a:pPr algn="ctr"/>
                      <a:r>
                        <a:rPr lang="es-ES" sz="1600" b="1" dirty="0" smtClean="0"/>
                        <a:t>Forma</a:t>
                      </a:r>
                      <a:endParaRPr lang="es-ES" sz="16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E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</a:tr>
              <a:tr h="306015"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Plan Maestro (Programas,</a:t>
                      </a:r>
                      <a:r>
                        <a:rPr lang="es-ES" sz="1600" baseline="0" dirty="0" smtClean="0"/>
                        <a:t> proyectos).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Esquema Básico (Acciones</a:t>
                      </a:r>
                      <a:r>
                        <a:rPr lang="es-ES" sz="1600" baseline="0" dirty="0" smtClean="0"/>
                        <a:t> específicas)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</a:tr>
              <a:tr h="306015"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Procedimientos tácticos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Situaciones críticas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</a:tr>
              <a:tr h="306015">
                <a:tc gridSpan="4">
                  <a:txBody>
                    <a:bodyPr/>
                    <a:lstStyle/>
                    <a:p>
                      <a:pPr algn="ctr"/>
                      <a:r>
                        <a:rPr lang="es-ES" sz="1600" b="1" dirty="0" smtClean="0"/>
                        <a:t>Propósito</a:t>
                      </a:r>
                      <a:endParaRPr lang="es-ES" sz="16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s-E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</a:tr>
              <a:tr h="306015">
                <a:tc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Estratégica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Trascendente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s-E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Resolutiva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51127">
                <a:tc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Tiende a crear condiciones y medios para llevar a cabo planes y programas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Busca producir cambios significativos a largo plazo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A corto plazo y sus efectos son inmediatos,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6015">
                <a:tc>
                  <a:txBody>
                    <a:bodyPr/>
                    <a:lstStyle/>
                    <a:p>
                      <a:pPr algn="ctr"/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Por su duración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601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600" dirty="0" smtClean="0"/>
                        <a:t>Largo plazo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Mediano plazo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600" dirty="0" smtClean="0"/>
                        <a:t>Corto plazo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8471">
                <a:tc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&lt;10 años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&lt;5 años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E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1 año</a:t>
                      </a:r>
                      <a:endParaRPr lang="es-ES" sz="1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Introducción…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" dirty="0" smtClean="0"/>
              <a:t>La planeación es fijar un curso, estableciendo los principios que lo orientarán, es establecer la secuencia de operaciones para realizarlo, se han de determinar los tiempos y recursos para su realización</a:t>
            </a:r>
          </a:p>
          <a:p>
            <a:r>
              <a:rPr lang="es-ES" dirty="0" smtClean="0"/>
              <a:t>Etapas de la planeación:</a:t>
            </a:r>
          </a:p>
          <a:p>
            <a:pPr lvl="1"/>
            <a:r>
              <a:rPr lang="es-ES" dirty="0" smtClean="0"/>
              <a:t>Identificar el problema.</a:t>
            </a:r>
          </a:p>
          <a:p>
            <a:pPr lvl="1"/>
            <a:r>
              <a:rPr lang="es-ES" dirty="0" smtClean="0"/>
              <a:t>Desarrollar alternativas.</a:t>
            </a:r>
          </a:p>
          <a:p>
            <a:pPr lvl="1"/>
            <a:r>
              <a:rPr lang="es-ES" dirty="0" smtClean="0"/>
              <a:t>Elegir la alternativa más conveniente.</a:t>
            </a:r>
          </a:p>
          <a:p>
            <a:pPr lvl="1"/>
            <a:r>
              <a:rPr lang="es-ES" dirty="0" smtClean="0"/>
              <a:t>Ejecutar el plan.</a:t>
            </a:r>
            <a:endParaRPr lang="es-E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Estilos de planeación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b="1" dirty="0" smtClean="0"/>
              <a:t>Retrospectiva</a:t>
            </a:r>
            <a:r>
              <a:rPr lang="es-ES" dirty="0" smtClean="0"/>
              <a:t>: usa el pasado para penetrar en el futuro. (Determinista [proyecciones y predicciones] y probabilística [juicios razonados: pronósticos]).</a:t>
            </a:r>
          </a:p>
          <a:p>
            <a:pPr lvl="1"/>
            <a:r>
              <a:rPr lang="es-ES" dirty="0" smtClean="0"/>
              <a:t>Este tipo de planeación es la más generalizada.</a:t>
            </a:r>
            <a:endParaRPr lang="es-E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Estilos de planeación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b="1" dirty="0" smtClean="0"/>
              <a:t>Circunspectiva</a:t>
            </a:r>
            <a:r>
              <a:rPr lang="es-ES" dirty="0" smtClean="0"/>
              <a:t>: excluye la visión del futuro y se circunscribe a situaciones o problemas del presente. (Previsión [coyuntural: momentos favorables; correctiva: aspectos desfavorables]).</a:t>
            </a:r>
          </a:p>
          <a:p>
            <a:pPr lvl="1"/>
            <a:r>
              <a:rPr lang="es-ES" dirty="0" smtClean="0"/>
              <a:t>Se puede decir que este tipo de planeación solo toma en cuenta el momento y está muy limitada en su libertad de acción.</a:t>
            </a:r>
            <a:endParaRPr lang="es-E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icin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cin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cin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95</TotalTime>
  <Words>529</Words>
  <Application>Microsoft Office PowerPoint</Application>
  <PresentationFormat>Presentación en pantalla (4:3)</PresentationFormat>
  <Paragraphs>78</Paragraphs>
  <Slides>10</Slides>
  <Notes>10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10</vt:i4>
      </vt:variant>
    </vt:vector>
  </HeadingPairs>
  <TitlesOfParts>
    <vt:vector size="11" baseType="lpstr">
      <vt:lpstr>Tema de Office</vt:lpstr>
      <vt:lpstr>Unidad II</vt:lpstr>
      <vt:lpstr>La mejor forma de prever el futuro es creándolo</vt:lpstr>
      <vt:lpstr>Introducción…</vt:lpstr>
      <vt:lpstr>Introducción…</vt:lpstr>
      <vt:lpstr>Introducción…</vt:lpstr>
      <vt:lpstr>Concepciones de la planeación</vt:lpstr>
      <vt:lpstr>Introducción…</vt:lpstr>
      <vt:lpstr>Estilos de planeación</vt:lpstr>
      <vt:lpstr>Estilos de planeación</vt:lpstr>
      <vt:lpstr>Estilos de planeación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Unidad II</dc:title>
  <dc:creator>Pepe</dc:creator>
  <cp:lastModifiedBy>José Luis Villegas Valle</cp:lastModifiedBy>
  <cp:revision>25</cp:revision>
  <dcterms:created xsi:type="dcterms:W3CDTF">2011-03-19T00:59:00Z</dcterms:created>
  <dcterms:modified xsi:type="dcterms:W3CDTF">2013-03-20T06:20:39Z</dcterms:modified>
</cp:coreProperties>
</file>

<file path=docProps/thumbnail.jpeg>
</file>